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5143500" cx="9144000"/>
  <p:notesSz cx="6858000" cy="9144000"/>
  <p:embeddedFontLst>
    <p:embeddedFont>
      <p:font typeface="Poppins"/>
      <p:regular r:id="rId32"/>
      <p:bold r:id="rId33"/>
      <p:italic r:id="rId34"/>
      <p:boldItalic r:id="rId35"/>
    </p:embeddedFont>
    <p:embeddedFont>
      <p:font typeface="Oswald Light"/>
      <p:regular r:id="rId36"/>
      <p:bold r:id="rId37"/>
    </p:embeddedFont>
    <p:embeddedFont>
      <p:font typeface="Poppins Black"/>
      <p:bold r:id="rId38"/>
      <p:boldItalic r:id="rId39"/>
    </p:embeddedFont>
    <p:embeddedFont>
      <p:font typeface="Old Standard TT"/>
      <p:regular r:id="rId40"/>
      <p:bold r:id="rId41"/>
      <p:italic r:id="rId42"/>
    </p:embeddedFont>
    <p:embeddedFont>
      <p:font typeface="Oswald"/>
      <p:regular r:id="rId43"/>
      <p:bold r:id="rId44"/>
    </p:embeddedFont>
    <p:embeddedFont>
      <p:font typeface="Poppins ExtraBold"/>
      <p:bold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OldStandardTT-regular.fntdata"/><Relationship Id="rId20" Type="http://schemas.openxmlformats.org/officeDocument/2006/relationships/slide" Target="slides/slide16.xml"/><Relationship Id="rId42" Type="http://schemas.openxmlformats.org/officeDocument/2006/relationships/font" Target="fonts/OldStandardTT-italic.fntdata"/><Relationship Id="rId41" Type="http://schemas.openxmlformats.org/officeDocument/2006/relationships/font" Target="fonts/OldStandardTT-bold.fntdata"/><Relationship Id="rId22" Type="http://schemas.openxmlformats.org/officeDocument/2006/relationships/slide" Target="slides/slide18.xml"/><Relationship Id="rId44" Type="http://schemas.openxmlformats.org/officeDocument/2006/relationships/font" Target="fonts/Oswald-bold.fntdata"/><Relationship Id="rId21" Type="http://schemas.openxmlformats.org/officeDocument/2006/relationships/slide" Target="slides/slide17.xml"/><Relationship Id="rId43" Type="http://schemas.openxmlformats.org/officeDocument/2006/relationships/font" Target="fonts/Oswald-regular.fntdata"/><Relationship Id="rId24" Type="http://schemas.openxmlformats.org/officeDocument/2006/relationships/slide" Target="slides/slide20.xml"/><Relationship Id="rId46" Type="http://schemas.openxmlformats.org/officeDocument/2006/relationships/font" Target="fonts/PoppinsExtraBold-boldItalic.fntdata"/><Relationship Id="rId23" Type="http://schemas.openxmlformats.org/officeDocument/2006/relationships/slide" Target="slides/slide19.xml"/><Relationship Id="rId45" Type="http://schemas.openxmlformats.org/officeDocument/2006/relationships/font" Target="fonts/PoppinsExtraBo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Poppins-bold.fntdata"/><Relationship Id="rId10" Type="http://schemas.openxmlformats.org/officeDocument/2006/relationships/slide" Target="slides/slide6.xml"/><Relationship Id="rId32" Type="http://schemas.openxmlformats.org/officeDocument/2006/relationships/font" Target="fonts/Poppins-regular.fntdata"/><Relationship Id="rId13" Type="http://schemas.openxmlformats.org/officeDocument/2006/relationships/slide" Target="slides/slide9.xml"/><Relationship Id="rId35" Type="http://schemas.openxmlformats.org/officeDocument/2006/relationships/font" Target="fonts/Poppins-boldItalic.fntdata"/><Relationship Id="rId12" Type="http://schemas.openxmlformats.org/officeDocument/2006/relationships/slide" Target="slides/slide8.xml"/><Relationship Id="rId34" Type="http://schemas.openxmlformats.org/officeDocument/2006/relationships/font" Target="fonts/Poppins-italic.fntdata"/><Relationship Id="rId15" Type="http://schemas.openxmlformats.org/officeDocument/2006/relationships/slide" Target="slides/slide11.xml"/><Relationship Id="rId37" Type="http://schemas.openxmlformats.org/officeDocument/2006/relationships/font" Target="fonts/OswaldLight-bold.fntdata"/><Relationship Id="rId14" Type="http://schemas.openxmlformats.org/officeDocument/2006/relationships/slide" Target="slides/slide10.xml"/><Relationship Id="rId36" Type="http://schemas.openxmlformats.org/officeDocument/2006/relationships/font" Target="fonts/OswaldLight-regular.fntdata"/><Relationship Id="rId17" Type="http://schemas.openxmlformats.org/officeDocument/2006/relationships/slide" Target="slides/slide13.xml"/><Relationship Id="rId39" Type="http://schemas.openxmlformats.org/officeDocument/2006/relationships/font" Target="fonts/PoppinsBlack-boldItalic.fntdata"/><Relationship Id="rId16" Type="http://schemas.openxmlformats.org/officeDocument/2006/relationships/slide" Target="slides/slide12.xml"/><Relationship Id="rId38" Type="http://schemas.openxmlformats.org/officeDocument/2006/relationships/font" Target="fonts/PoppinsBlack-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ba928af3d4_0_1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ba928af3d4_0_1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c14580e893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c14580e893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ba928af3d4_0_1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ba928af3d4_0_1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s" sz="1800">
                <a:solidFill>
                  <a:srgbClr val="595959"/>
                </a:solidFill>
              </a:rPr>
              <a:t>Durante el desarrollo del proyecto se han diseñado una serie de componentes que se han ido utilizando en los diferentes modos de juego que posee la aplicación y que forman la estructura principal de cualquiera de las pantallas: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c14580e893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c14580e893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ba928af3d4_0_1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ba928af3d4_0_1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ba928af3d4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ba928af3d4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baed304f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baed304f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baed304f9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baed304f9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baed304f9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baed304f9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baed304f9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baed304f9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bf61d46ee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bf61d46ee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baed304f9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baed304f9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bbb69c49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bbb69c49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c14580e893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c14580e893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bfcbab27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bfcbab27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c14580e893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c14580e893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bbb69c496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bbb69c496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c14580e893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c14580e893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c14580e893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c14580e893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c14580e89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c14580e89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c14580e8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c14580e8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s" sz="1800">
                <a:solidFill>
                  <a:srgbClr val="595959"/>
                </a:solidFill>
              </a:rPr>
              <a:t>Esta aplicación consta de múltiples modos de juego donde se ponen de manifiesto algunas de las nuevas prestaciones que puede ofrecer hoy en día un videojuego gracias al avance de las tecnologías y, en concreto, gracias a la realidad virtual.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bf61d46ee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bf61d46ee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c14580e893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c14580e893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ba928af3d4_0_1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ba928af3d4_0_1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c14580e893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c14580e893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ba928af3d4_0_1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ba928af3d4_0_1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12.png"/><Relationship Id="rId6"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23.png"/><Relationship Id="rId5" Type="http://schemas.openxmlformats.org/officeDocument/2006/relationships/image" Target="../media/image13.png"/><Relationship Id="rId6"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victorbrobles.github.io/fase0/rebotadores.html" TargetMode="External"/><Relationship Id="rId4" Type="http://schemas.openxmlformats.org/officeDocument/2006/relationships/hyperlink" Target="https://victorbrobles.github.io/fase1/standard.html?12" TargetMode="External"/><Relationship Id="rId5" Type="http://schemas.openxmlformats.org/officeDocument/2006/relationships/hyperlink" Target="https://victorbrobles.github.io/estandar/standard.html?20" TargetMode="External"/><Relationship Id="rId6" Type="http://schemas.openxmlformats.org/officeDocument/2006/relationships/hyperlink" Target="https://victorbrobles.github.io/reaction/reaction.html?15"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victorbrobles.github.io/tetrisWeb.html" TargetMode="External"/><Relationship Id="rId4" Type="http://schemas.openxmlformats.org/officeDocument/2006/relationships/hyperlink" Target="https://victorbrobles.github.io/menuPrincipal.html" TargetMode="External"/><Relationship Id="rId5" Type="http://schemas.openxmlformats.org/officeDocument/2006/relationships/hyperlink" Target="https://victorbrobles.github.io/MemoriaTetris.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7.png"/><Relationship Id="rId11" Type="http://schemas.openxmlformats.org/officeDocument/2006/relationships/image" Target="../media/image26.png"/><Relationship Id="rId10" Type="http://schemas.openxmlformats.org/officeDocument/2006/relationships/image" Target="../media/image27.png"/><Relationship Id="rId12" Type="http://schemas.openxmlformats.org/officeDocument/2006/relationships/image" Target="../media/image10.png"/><Relationship Id="rId9" Type="http://schemas.openxmlformats.org/officeDocument/2006/relationships/image" Target="../media/image8.png"/><Relationship Id="rId5" Type="http://schemas.openxmlformats.org/officeDocument/2006/relationships/image" Target="../media/image19.png"/><Relationship Id="rId6" Type="http://schemas.openxmlformats.org/officeDocument/2006/relationships/image" Target="../media/image22.png"/><Relationship Id="rId7" Type="http://schemas.openxmlformats.org/officeDocument/2006/relationships/image" Target="../media/image20.png"/><Relationship Id="rId8"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4.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FF"/>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698250" y="1098550"/>
            <a:ext cx="7747500" cy="20496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s" sz="3900">
                <a:solidFill>
                  <a:schemeClr val="lt1"/>
                </a:solidFill>
                <a:latin typeface="Poppins ExtraBold"/>
                <a:ea typeface="Poppins ExtraBold"/>
                <a:cs typeface="Poppins ExtraBold"/>
                <a:sym typeface="Poppins ExtraBold"/>
              </a:rPr>
              <a:t>REINTERPRETACIÓN </a:t>
            </a:r>
            <a:br>
              <a:rPr lang="es" sz="3900">
                <a:solidFill>
                  <a:schemeClr val="lt1"/>
                </a:solidFill>
                <a:latin typeface="Poppins ExtraBold"/>
                <a:ea typeface="Poppins ExtraBold"/>
                <a:cs typeface="Poppins ExtraBold"/>
                <a:sym typeface="Poppins ExtraBold"/>
              </a:rPr>
            </a:br>
            <a:r>
              <a:rPr lang="es" sz="3900">
                <a:solidFill>
                  <a:schemeClr val="lt1"/>
                </a:solidFill>
                <a:latin typeface="Poppins ExtraBold"/>
                <a:ea typeface="Poppins ExtraBold"/>
                <a:cs typeface="Poppins ExtraBold"/>
                <a:sym typeface="Poppins ExtraBold"/>
              </a:rPr>
              <a:t>DEL JUEGO DEL TETRIS </a:t>
            </a:r>
            <a:br>
              <a:rPr lang="es" sz="3900">
                <a:solidFill>
                  <a:schemeClr val="lt1"/>
                </a:solidFill>
                <a:latin typeface="Poppins ExtraBold"/>
                <a:ea typeface="Poppins ExtraBold"/>
                <a:cs typeface="Poppins ExtraBold"/>
                <a:sym typeface="Poppins ExtraBold"/>
              </a:rPr>
            </a:br>
            <a:r>
              <a:rPr lang="es" sz="3900">
                <a:solidFill>
                  <a:schemeClr val="lt1"/>
                </a:solidFill>
                <a:latin typeface="Poppins ExtraBold"/>
                <a:ea typeface="Poppins ExtraBold"/>
                <a:cs typeface="Poppins ExtraBold"/>
                <a:sym typeface="Poppins ExtraBold"/>
              </a:rPr>
              <a:t>EN REALIDAD VIRTUAL</a:t>
            </a:r>
            <a:endParaRPr sz="3900">
              <a:solidFill>
                <a:schemeClr val="lt1"/>
              </a:solidFill>
              <a:latin typeface="Poppins ExtraBold"/>
              <a:ea typeface="Poppins ExtraBold"/>
              <a:cs typeface="Poppins ExtraBold"/>
              <a:sym typeface="Poppins ExtraBold"/>
            </a:endParaRPr>
          </a:p>
        </p:txBody>
      </p:sp>
      <p:sp>
        <p:nvSpPr>
          <p:cNvPr id="55" name="Google Shape;55;p13"/>
          <p:cNvSpPr txBox="1"/>
          <p:nvPr>
            <p:ph idx="1" type="subTitle"/>
          </p:nvPr>
        </p:nvSpPr>
        <p:spPr>
          <a:xfrm>
            <a:off x="1838850" y="4193650"/>
            <a:ext cx="6606900" cy="408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600">
                <a:solidFill>
                  <a:srgbClr val="D9D9D9"/>
                </a:solidFill>
                <a:latin typeface="Poppins"/>
                <a:ea typeface="Poppins"/>
                <a:cs typeface="Poppins"/>
                <a:sym typeface="Poppins"/>
              </a:rPr>
              <a:t>Víctor Blasco Robles</a:t>
            </a:r>
            <a:endParaRPr sz="1600">
              <a:solidFill>
                <a:srgbClr val="D9D9D9"/>
              </a:solidFill>
              <a:latin typeface="Poppins"/>
              <a:ea typeface="Poppins"/>
              <a:cs typeface="Poppins"/>
              <a:sym typeface="Poppins"/>
            </a:endParaRPr>
          </a:p>
        </p:txBody>
      </p:sp>
      <p:sp>
        <p:nvSpPr>
          <p:cNvPr id="56" name="Google Shape;56;p13"/>
          <p:cNvSpPr txBox="1"/>
          <p:nvPr/>
        </p:nvSpPr>
        <p:spPr>
          <a:xfrm>
            <a:off x="698250" y="3148075"/>
            <a:ext cx="6389700" cy="5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rgbClr val="D9D9D9"/>
                </a:solidFill>
                <a:latin typeface="Oswald"/>
                <a:ea typeface="Oswald"/>
                <a:cs typeface="Oswald"/>
                <a:sym typeface="Oswald"/>
              </a:rPr>
              <a:t>GRADO EN INGENIERÍA EN TECNOLOGÍAS DE LA TELECOMUNICACIÓN</a:t>
            </a:r>
            <a:endParaRPr sz="1800">
              <a:solidFill>
                <a:srgbClr val="D9D9D9"/>
              </a:solidFill>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ph idx="1" type="body"/>
          </p:nvPr>
        </p:nvSpPr>
        <p:spPr>
          <a:xfrm>
            <a:off x="311700" y="543600"/>
            <a:ext cx="8520600" cy="69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0000FF"/>
                </a:solidFill>
                <a:latin typeface="Poppins Black"/>
                <a:ea typeface="Poppins Black"/>
                <a:cs typeface="Poppins Black"/>
                <a:sym typeface="Poppins Black"/>
              </a:rPr>
              <a:t>Registro de los componentes de la escena en A-Frame:</a:t>
            </a:r>
            <a:endParaRPr sz="2000">
              <a:solidFill>
                <a:srgbClr val="0000FF"/>
              </a:solidFill>
              <a:latin typeface="Poppins Black"/>
              <a:ea typeface="Poppins Black"/>
              <a:cs typeface="Poppins Black"/>
              <a:sym typeface="Poppins Black"/>
            </a:endParaRPr>
          </a:p>
          <a:p>
            <a:pPr indent="0" lvl="0" marL="457200" rtl="0" algn="l">
              <a:spcBef>
                <a:spcPts val="1200"/>
              </a:spcBef>
              <a:spcAft>
                <a:spcPts val="0"/>
              </a:spcAft>
              <a:buNone/>
            </a:pPr>
            <a:r>
              <a:t/>
            </a:r>
            <a:endParaRPr sz="2000">
              <a:solidFill>
                <a:srgbClr val="0000FF"/>
              </a:solidFill>
              <a:latin typeface="Poppins Black"/>
              <a:ea typeface="Poppins Black"/>
              <a:cs typeface="Poppins Black"/>
              <a:sym typeface="Poppins Black"/>
            </a:endParaRPr>
          </a:p>
          <a:p>
            <a:pPr indent="0" lvl="0" marL="0" rtl="0" algn="l">
              <a:spcBef>
                <a:spcPts val="1200"/>
              </a:spcBef>
              <a:spcAft>
                <a:spcPts val="1200"/>
              </a:spcAft>
              <a:buNone/>
            </a:pPr>
            <a:r>
              <a:t/>
            </a:r>
            <a:endParaRPr sz="2000">
              <a:solidFill>
                <a:srgbClr val="0000FF"/>
              </a:solidFill>
              <a:latin typeface="Poppins Black"/>
              <a:ea typeface="Poppins Black"/>
              <a:cs typeface="Poppins Black"/>
              <a:sym typeface="Poppins Black"/>
            </a:endParaRPr>
          </a:p>
        </p:txBody>
      </p:sp>
      <p:pic>
        <p:nvPicPr>
          <p:cNvPr id="148" name="Google Shape;148;p22"/>
          <p:cNvPicPr preferRelativeResize="0"/>
          <p:nvPr/>
        </p:nvPicPr>
        <p:blipFill>
          <a:blip r:embed="rId3">
            <a:alphaModFix/>
          </a:blip>
          <a:stretch>
            <a:fillRect/>
          </a:stretch>
        </p:blipFill>
        <p:spPr>
          <a:xfrm>
            <a:off x="1595438" y="1242000"/>
            <a:ext cx="5953127" cy="3174976"/>
          </a:xfrm>
          <a:prstGeom prst="rect">
            <a:avLst/>
          </a:prstGeom>
          <a:noFill/>
          <a:ln cap="flat" cmpd="sng" w="76200">
            <a:solidFill>
              <a:srgbClr val="0000FF"/>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2" name="Shape 152"/>
        <p:cNvGrpSpPr/>
        <p:nvPr/>
      </p:nvGrpSpPr>
      <p:grpSpPr>
        <a:xfrm>
          <a:off x="0" y="0"/>
          <a:ext cx="0" cy="0"/>
          <a:chOff x="0" y="0"/>
          <a:chExt cx="0" cy="0"/>
        </a:xfrm>
      </p:grpSpPr>
      <p:sp>
        <p:nvSpPr>
          <p:cNvPr id="153" name="Google Shape;153;p23"/>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04.</a:t>
            </a:r>
            <a:endParaRPr b="1" sz="4520">
              <a:solidFill>
                <a:srgbClr val="FFFFFF"/>
              </a:solidFill>
              <a:latin typeface="Oswald"/>
              <a:ea typeface="Oswald"/>
              <a:cs typeface="Oswald"/>
              <a:sym typeface="Oswald"/>
            </a:endParaRPr>
          </a:p>
        </p:txBody>
      </p:sp>
      <p:sp>
        <p:nvSpPr>
          <p:cNvPr id="154" name="Google Shape;154;p23"/>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COMPONENTES</a:t>
            </a:r>
            <a:br>
              <a:rPr lang="es" sz="4500">
                <a:solidFill>
                  <a:srgbClr val="0000FF"/>
                </a:solidFill>
                <a:latin typeface="Poppins Black"/>
                <a:ea typeface="Poppins Black"/>
                <a:cs typeface="Poppins Black"/>
                <a:sym typeface="Poppins Black"/>
              </a:rPr>
            </a:br>
            <a:r>
              <a:rPr lang="es" sz="4500">
                <a:solidFill>
                  <a:srgbClr val="0000FF"/>
                </a:solidFill>
                <a:latin typeface="Poppins Black"/>
                <a:ea typeface="Poppins Black"/>
                <a:cs typeface="Poppins Black"/>
                <a:sym typeface="Poppins Black"/>
              </a:rPr>
              <a:t>PRINCIPALES</a:t>
            </a:r>
            <a:endParaRPr sz="4500">
              <a:solidFill>
                <a:srgbClr val="0000FF"/>
              </a:solidFill>
              <a:latin typeface="Poppins Black"/>
              <a:ea typeface="Poppins Black"/>
              <a:cs typeface="Poppins Black"/>
              <a:sym typeface="Poppins Black"/>
            </a:endParaRPr>
          </a:p>
        </p:txBody>
      </p:sp>
      <p:sp>
        <p:nvSpPr>
          <p:cNvPr id="155" name="Google Shape;155;p23"/>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156" name="Google Shape;156;p23"/>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idx="1" type="body"/>
          </p:nvPr>
        </p:nvSpPr>
        <p:spPr>
          <a:xfrm>
            <a:off x="2504550" y="4156475"/>
            <a:ext cx="5927100" cy="500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s" sz="1500">
                <a:solidFill>
                  <a:srgbClr val="0000FF"/>
                </a:solidFill>
                <a:latin typeface="Poppins"/>
                <a:ea typeface="Poppins"/>
                <a:cs typeface="Poppins"/>
                <a:sym typeface="Poppins"/>
              </a:rPr>
              <a:t>boton, botonback, obstaculo, botonestableros…</a:t>
            </a:r>
            <a:endParaRPr b="1" sz="1500">
              <a:solidFill>
                <a:srgbClr val="0000FF"/>
              </a:solidFill>
              <a:latin typeface="Poppins"/>
              <a:ea typeface="Poppins"/>
              <a:cs typeface="Poppins"/>
              <a:sym typeface="Poppins"/>
            </a:endParaRPr>
          </a:p>
        </p:txBody>
      </p:sp>
      <p:sp>
        <p:nvSpPr>
          <p:cNvPr id="162" name="Google Shape;162;p24"/>
          <p:cNvSpPr txBox="1"/>
          <p:nvPr/>
        </p:nvSpPr>
        <p:spPr>
          <a:xfrm>
            <a:off x="712350" y="486925"/>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s" sz="1700">
                <a:solidFill>
                  <a:srgbClr val="0000FF"/>
                </a:solidFill>
                <a:latin typeface="Poppins Black"/>
                <a:ea typeface="Poppins Black"/>
                <a:cs typeface="Poppins Black"/>
                <a:sym typeface="Poppins Black"/>
              </a:rPr>
              <a:t>TABLERO</a:t>
            </a:r>
            <a:endParaRPr sz="1700">
              <a:solidFill>
                <a:schemeClr val="dk2"/>
              </a:solidFill>
              <a:latin typeface="Poppins"/>
              <a:ea typeface="Poppins"/>
              <a:cs typeface="Poppins"/>
              <a:sym typeface="Poppins"/>
            </a:endParaRPr>
          </a:p>
        </p:txBody>
      </p:sp>
      <p:sp>
        <p:nvSpPr>
          <p:cNvPr id="163" name="Google Shape;163;p24"/>
          <p:cNvSpPr txBox="1"/>
          <p:nvPr/>
        </p:nvSpPr>
        <p:spPr>
          <a:xfrm>
            <a:off x="2504550" y="498800"/>
            <a:ext cx="5927100" cy="54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 donde se desarrolla el juego</a:t>
            </a:r>
            <a:endParaRPr sz="1500">
              <a:solidFill>
                <a:schemeClr val="dk2"/>
              </a:solidFill>
              <a:latin typeface="Poppins"/>
              <a:ea typeface="Poppins"/>
              <a:cs typeface="Poppins"/>
              <a:sym typeface="Poppins"/>
            </a:endParaRPr>
          </a:p>
          <a:p>
            <a:pPr indent="0" lvl="0" marL="0" rtl="0" algn="l">
              <a:lnSpc>
                <a:spcPct val="150000"/>
              </a:lnSpc>
              <a:spcBef>
                <a:spcPts val="0"/>
              </a:spcBef>
              <a:spcAft>
                <a:spcPts val="0"/>
              </a:spcAft>
              <a:buNone/>
            </a:pPr>
            <a:r>
              <a:t/>
            </a:r>
            <a:endParaRPr sz="1500">
              <a:solidFill>
                <a:schemeClr val="dk2"/>
              </a:solidFill>
              <a:latin typeface="Poppins"/>
              <a:ea typeface="Poppins"/>
              <a:cs typeface="Poppins"/>
              <a:sym typeface="Poppins"/>
            </a:endParaRPr>
          </a:p>
        </p:txBody>
      </p:sp>
      <p:sp>
        <p:nvSpPr>
          <p:cNvPr id="164" name="Google Shape;164;p24"/>
          <p:cNvSpPr txBox="1"/>
          <p:nvPr/>
        </p:nvSpPr>
        <p:spPr>
          <a:xfrm>
            <a:off x="712350" y="950125"/>
            <a:ext cx="1792200" cy="70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MANDO Y</a:t>
            </a:r>
            <a:br>
              <a:rPr lang="es" sz="1700">
                <a:solidFill>
                  <a:srgbClr val="0000FF"/>
                </a:solidFill>
                <a:latin typeface="Poppins Black"/>
                <a:ea typeface="Poppins Black"/>
                <a:cs typeface="Poppins Black"/>
                <a:sym typeface="Poppins Black"/>
              </a:rPr>
            </a:br>
            <a:r>
              <a:rPr lang="es" sz="1700">
                <a:solidFill>
                  <a:srgbClr val="0000FF"/>
                </a:solidFill>
                <a:latin typeface="Poppins Black"/>
                <a:ea typeface="Poppins Black"/>
                <a:cs typeface="Poppins Black"/>
                <a:sym typeface="Poppins Black"/>
              </a:rPr>
              <a:t>CONTROLLER</a:t>
            </a:r>
            <a:endParaRPr sz="17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sz="1700">
              <a:solidFill>
                <a:schemeClr val="dk2"/>
              </a:solidFill>
              <a:latin typeface="Poppins"/>
              <a:ea typeface="Poppins"/>
              <a:cs typeface="Poppins"/>
              <a:sym typeface="Poppins"/>
            </a:endParaRPr>
          </a:p>
        </p:txBody>
      </p:sp>
      <p:sp>
        <p:nvSpPr>
          <p:cNvPr id="165" name="Google Shape;165;p24"/>
          <p:cNvSpPr txBox="1"/>
          <p:nvPr/>
        </p:nvSpPr>
        <p:spPr>
          <a:xfrm>
            <a:off x="2482850" y="994650"/>
            <a:ext cx="5927100" cy="54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a:t>
            </a:r>
            <a:r>
              <a:rPr lang="es" sz="1500">
                <a:solidFill>
                  <a:schemeClr val="dk2"/>
                </a:solidFill>
                <a:latin typeface="Poppins"/>
                <a:ea typeface="Poppins"/>
                <a:cs typeface="Poppins"/>
                <a:sym typeface="Poppins"/>
              </a:rPr>
              <a:t> diseñada para mover las piezas por el tablero</a:t>
            </a:r>
            <a:endParaRPr sz="1500">
              <a:solidFill>
                <a:schemeClr val="dk2"/>
              </a:solidFill>
              <a:latin typeface="Poppins"/>
              <a:ea typeface="Poppins"/>
              <a:cs typeface="Poppins"/>
              <a:sym typeface="Poppins"/>
            </a:endParaRPr>
          </a:p>
          <a:p>
            <a:pPr indent="0" lvl="0" marL="0" rtl="0" algn="l">
              <a:lnSpc>
                <a:spcPct val="150000"/>
              </a:lnSpc>
              <a:spcBef>
                <a:spcPts val="0"/>
              </a:spcBef>
              <a:spcAft>
                <a:spcPts val="0"/>
              </a:spcAft>
              <a:buNone/>
            </a:pPr>
            <a:r>
              <a:t/>
            </a:r>
            <a:endParaRPr sz="1500">
              <a:solidFill>
                <a:schemeClr val="dk2"/>
              </a:solidFill>
              <a:latin typeface="Poppins"/>
              <a:ea typeface="Poppins"/>
              <a:cs typeface="Poppins"/>
              <a:sym typeface="Poppins"/>
            </a:endParaRPr>
          </a:p>
        </p:txBody>
      </p:sp>
      <p:sp>
        <p:nvSpPr>
          <p:cNvPr id="166" name="Google Shape;166;p24"/>
          <p:cNvSpPr txBox="1"/>
          <p:nvPr/>
        </p:nvSpPr>
        <p:spPr>
          <a:xfrm>
            <a:off x="712350" y="1697725"/>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CUBO</a:t>
            </a:r>
            <a:endParaRPr sz="17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sz="1700">
              <a:solidFill>
                <a:schemeClr val="dk2"/>
              </a:solidFill>
              <a:latin typeface="Poppins"/>
              <a:ea typeface="Poppins"/>
              <a:cs typeface="Poppins"/>
              <a:sym typeface="Poppins"/>
            </a:endParaRPr>
          </a:p>
        </p:txBody>
      </p:sp>
      <p:sp>
        <p:nvSpPr>
          <p:cNvPr id="167" name="Google Shape;167;p24"/>
          <p:cNvSpPr txBox="1"/>
          <p:nvPr/>
        </p:nvSpPr>
        <p:spPr>
          <a:xfrm>
            <a:off x="2482850" y="1742275"/>
            <a:ext cx="5927100" cy="83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a:t>
            </a:r>
            <a:r>
              <a:rPr lang="es" sz="1500">
                <a:solidFill>
                  <a:schemeClr val="dk2"/>
                </a:solidFill>
                <a:latin typeface="Poppins"/>
                <a:ea typeface="Poppins"/>
                <a:cs typeface="Poppins"/>
                <a:sym typeface="Poppins"/>
              </a:rPr>
              <a:t> que consiste en cada una de las piezas que cae sobre el tablero</a:t>
            </a:r>
            <a:endParaRPr sz="15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b="1" sz="15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sz="1500">
              <a:solidFill>
                <a:schemeClr val="dk2"/>
              </a:solidFill>
              <a:latin typeface="Poppins"/>
              <a:ea typeface="Poppins"/>
              <a:cs typeface="Poppins"/>
              <a:sym typeface="Poppins"/>
            </a:endParaRPr>
          </a:p>
        </p:txBody>
      </p:sp>
      <p:sp>
        <p:nvSpPr>
          <p:cNvPr id="168" name="Google Shape;168;p24"/>
          <p:cNvSpPr txBox="1"/>
          <p:nvPr/>
        </p:nvSpPr>
        <p:spPr>
          <a:xfrm>
            <a:off x="712350" y="2445450"/>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ROTARPIEZA</a:t>
            </a:r>
            <a:endParaRPr sz="1700">
              <a:solidFill>
                <a:schemeClr val="dk2"/>
              </a:solidFill>
              <a:latin typeface="Poppins"/>
              <a:ea typeface="Poppins"/>
              <a:cs typeface="Poppins"/>
              <a:sym typeface="Poppins"/>
            </a:endParaRPr>
          </a:p>
        </p:txBody>
      </p:sp>
      <p:sp>
        <p:nvSpPr>
          <p:cNvPr id="169" name="Google Shape;169;p24"/>
          <p:cNvSpPr txBox="1"/>
          <p:nvPr/>
        </p:nvSpPr>
        <p:spPr>
          <a:xfrm>
            <a:off x="2482850" y="2445450"/>
            <a:ext cx="59271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a:t>
            </a:r>
            <a:r>
              <a:rPr lang="es" sz="1500">
                <a:solidFill>
                  <a:schemeClr val="dk2"/>
                </a:solidFill>
                <a:latin typeface="Poppins"/>
                <a:ea typeface="Poppins"/>
                <a:cs typeface="Poppins"/>
                <a:sym typeface="Poppins"/>
              </a:rPr>
              <a:t> diseñada para rotar las piezas</a:t>
            </a:r>
            <a:endParaRPr b="1" sz="1500">
              <a:solidFill>
                <a:schemeClr val="dk2"/>
              </a:solidFill>
              <a:latin typeface="Poppins"/>
              <a:ea typeface="Poppins"/>
              <a:cs typeface="Poppins"/>
              <a:sym typeface="Poppins"/>
            </a:endParaRPr>
          </a:p>
          <a:p>
            <a:pPr indent="0" lvl="0" marL="0" rtl="0" algn="l">
              <a:lnSpc>
                <a:spcPct val="115000"/>
              </a:lnSpc>
              <a:spcBef>
                <a:spcPts val="0"/>
              </a:spcBef>
              <a:spcAft>
                <a:spcPts val="0"/>
              </a:spcAft>
              <a:buNone/>
            </a:pPr>
            <a:r>
              <a:t/>
            </a:r>
            <a:endParaRPr sz="1500">
              <a:solidFill>
                <a:schemeClr val="dk2"/>
              </a:solidFill>
              <a:latin typeface="Poppins"/>
              <a:ea typeface="Poppins"/>
              <a:cs typeface="Poppins"/>
              <a:sym typeface="Poppins"/>
            </a:endParaRPr>
          </a:p>
        </p:txBody>
      </p:sp>
      <p:sp>
        <p:nvSpPr>
          <p:cNvPr id="170" name="Google Shape;170;p24"/>
          <p:cNvSpPr txBox="1"/>
          <p:nvPr/>
        </p:nvSpPr>
        <p:spPr>
          <a:xfrm>
            <a:off x="712350" y="3008538"/>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BAJ</a:t>
            </a:r>
            <a:r>
              <a:rPr lang="es" sz="1700">
                <a:solidFill>
                  <a:srgbClr val="0000FF"/>
                </a:solidFill>
                <a:latin typeface="Poppins Black"/>
                <a:ea typeface="Poppins Black"/>
                <a:cs typeface="Poppins Black"/>
                <a:sym typeface="Poppins Black"/>
              </a:rPr>
              <a:t>ARPIEZA</a:t>
            </a:r>
            <a:endParaRPr sz="1700">
              <a:solidFill>
                <a:schemeClr val="dk2"/>
              </a:solidFill>
              <a:latin typeface="Poppins"/>
              <a:ea typeface="Poppins"/>
              <a:cs typeface="Poppins"/>
              <a:sym typeface="Poppins"/>
            </a:endParaRPr>
          </a:p>
        </p:txBody>
      </p:sp>
      <p:sp>
        <p:nvSpPr>
          <p:cNvPr id="171" name="Google Shape;171;p24"/>
          <p:cNvSpPr txBox="1"/>
          <p:nvPr/>
        </p:nvSpPr>
        <p:spPr>
          <a:xfrm>
            <a:off x="2504550" y="3033625"/>
            <a:ext cx="59271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 diseñada para</a:t>
            </a:r>
            <a:r>
              <a:rPr lang="es" sz="1500">
                <a:solidFill>
                  <a:schemeClr val="dk2"/>
                </a:solidFill>
                <a:latin typeface="Poppins"/>
                <a:ea typeface="Poppins"/>
                <a:cs typeface="Poppins"/>
                <a:sym typeface="Poppins"/>
              </a:rPr>
              <a:t> hacer que una pieza caiga con más velocidad</a:t>
            </a:r>
            <a:endParaRPr sz="1500">
              <a:solidFill>
                <a:schemeClr val="dk2"/>
              </a:solidFill>
              <a:latin typeface="Poppins"/>
              <a:ea typeface="Poppins"/>
              <a:cs typeface="Poppins"/>
              <a:sym typeface="Poppins"/>
            </a:endParaRPr>
          </a:p>
        </p:txBody>
      </p:sp>
      <p:sp>
        <p:nvSpPr>
          <p:cNvPr id="172" name="Google Shape;172;p24"/>
          <p:cNvSpPr txBox="1"/>
          <p:nvPr/>
        </p:nvSpPr>
        <p:spPr>
          <a:xfrm>
            <a:off x="712350" y="3656363"/>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0000FF"/>
                </a:solidFill>
                <a:latin typeface="Poppins Black"/>
                <a:ea typeface="Poppins Black"/>
                <a:cs typeface="Poppins Black"/>
                <a:sym typeface="Poppins Black"/>
              </a:rPr>
              <a:t>SCORE</a:t>
            </a:r>
            <a:endParaRPr sz="1700">
              <a:solidFill>
                <a:schemeClr val="dk2"/>
              </a:solidFill>
              <a:latin typeface="Poppins"/>
              <a:ea typeface="Poppins"/>
              <a:cs typeface="Poppins"/>
              <a:sym typeface="Poppins"/>
            </a:endParaRPr>
          </a:p>
        </p:txBody>
      </p:sp>
      <p:sp>
        <p:nvSpPr>
          <p:cNvPr id="173" name="Google Shape;173;p24"/>
          <p:cNvSpPr txBox="1"/>
          <p:nvPr/>
        </p:nvSpPr>
        <p:spPr>
          <a:xfrm>
            <a:off x="2504550" y="3681450"/>
            <a:ext cx="59271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solidFill>
                  <a:srgbClr val="595959"/>
                </a:solidFill>
                <a:latin typeface="Poppins"/>
                <a:ea typeface="Poppins"/>
                <a:cs typeface="Poppins"/>
                <a:sym typeface="Poppins"/>
              </a:rPr>
              <a:t>e</a:t>
            </a:r>
            <a:r>
              <a:rPr lang="es" sz="1500">
                <a:solidFill>
                  <a:schemeClr val="dk2"/>
                </a:solidFill>
                <a:latin typeface="Poppins"/>
                <a:ea typeface="Poppins"/>
                <a:cs typeface="Poppins"/>
                <a:sym typeface="Poppins"/>
              </a:rPr>
              <a:t>structura diseñada para</a:t>
            </a:r>
            <a:r>
              <a:rPr lang="es" sz="1500">
                <a:solidFill>
                  <a:schemeClr val="dk2"/>
                </a:solidFill>
                <a:latin typeface="Poppins"/>
                <a:ea typeface="Poppins"/>
                <a:cs typeface="Poppins"/>
                <a:sym typeface="Poppins"/>
              </a:rPr>
              <a:t> mostrar la puntuación del usuario</a:t>
            </a:r>
            <a:endParaRPr sz="1500">
              <a:solidFill>
                <a:schemeClr val="dk2"/>
              </a:solidFill>
              <a:latin typeface="Poppins"/>
              <a:ea typeface="Poppins"/>
              <a:cs typeface="Poppins"/>
              <a:sym typeface="Poppins"/>
            </a:endParaRPr>
          </a:p>
        </p:txBody>
      </p:sp>
      <p:sp>
        <p:nvSpPr>
          <p:cNvPr id="174" name="Google Shape;174;p24"/>
          <p:cNvSpPr txBox="1"/>
          <p:nvPr/>
        </p:nvSpPr>
        <p:spPr>
          <a:xfrm>
            <a:off x="712350" y="4156463"/>
            <a:ext cx="1792200" cy="50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700">
                <a:solidFill>
                  <a:srgbClr val="595959"/>
                </a:solidFill>
                <a:latin typeface="Poppins"/>
                <a:ea typeface="Poppins"/>
                <a:cs typeface="Poppins"/>
                <a:sym typeface="Poppins"/>
              </a:rPr>
              <a:t>Otros:</a:t>
            </a:r>
            <a:endParaRPr sz="1700">
              <a:solidFill>
                <a:srgbClr val="595959"/>
              </a:solidFill>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78" name="Shape 178"/>
        <p:cNvGrpSpPr/>
        <p:nvPr/>
      </p:nvGrpSpPr>
      <p:grpSpPr>
        <a:xfrm>
          <a:off x="0" y="0"/>
          <a:ext cx="0" cy="0"/>
          <a:chOff x="0" y="0"/>
          <a:chExt cx="0" cy="0"/>
        </a:xfrm>
      </p:grpSpPr>
      <p:sp>
        <p:nvSpPr>
          <p:cNvPr id="179" name="Google Shape;179;p25"/>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05.</a:t>
            </a:r>
            <a:endParaRPr b="1" sz="4520">
              <a:solidFill>
                <a:srgbClr val="FFFFFF"/>
              </a:solidFill>
              <a:latin typeface="Oswald"/>
              <a:ea typeface="Oswald"/>
              <a:cs typeface="Oswald"/>
              <a:sym typeface="Oswald"/>
            </a:endParaRPr>
          </a:p>
        </p:txBody>
      </p:sp>
      <p:sp>
        <p:nvSpPr>
          <p:cNvPr id="180" name="Google Shape;180;p25"/>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DESARROLLO DEL PROYECTO</a:t>
            </a:r>
            <a:endParaRPr sz="4500">
              <a:solidFill>
                <a:srgbClr val="0000FF"/>
              </a:solidFill>
              <a:latin typeface="Poppins Black"/>
              <a:ea typeface="Poppins Black"/>
              <a:cs typeface="Poppins Black"/>
              <a:sym typeface="Poppins Black"/>
            </a:endParaRPr>
          </a:p>
        </p:txBody>
      </p:sp>
      <p:sp>
        <p:nvSpPr>
          <p:cNvPr id="181" name="Google Shape;181;p25"/>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182" name="Google Shape;182;p25"/>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6"/>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0</a:t>
            </a:r>
            <a:endParaRPr sz="2000">
              <a:solidFill>
                <a:srgbClr val="0000FF"/>
              </a:solidFill>
              <a:latin typeface="Poppins Black"/>
              <a:ea typeface="Poppins Black"/>
              <a:cs typeface="Poppins Black"/>
              <a:sym typeface="Poppins Black"/>
            </a:endParaRPr>
          </a:p>
        </p:txBody>
      </p:sp>
      <p:sp>
        <p:nvSpPr>
          <p:cNvPr id="188" name="Google Shape;188;p26"/>
          <p:cNvSpPr txBox="1"/>
          <p:nvPr>
            <p:ph idx="1" type="body"/>
          </p:nvPr>
        </p:nvSpPr>
        <p:spPr>
          <a:xfrm>
            <a:off x="675600" y="923875"/>
            <a:ext cx="7752900" cy="84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700">
                <a:latin typeface="Poppins"/>
                <a:ea typeface="Poppins"/>
                <a:cs typeface="Poppins"/>
                <a:sym typeface="Poppins"/>
              </a:rPr>
              <a:t>Es el </a:t>
            </a:r>
            <a:r>
              <a:rPr b="1" lang="es" sz="1700">
                <a:solidFill>
                  <a:srgbClr val="0000FF"/>
                </a:solidFill>
                <a:latin typeface="Poppins"/>
                <a:ea typeface="Poppins"/>
                <a:cs typeface="Poppins"/>
                <a:sym typeface="Poppins"/>
              </a:rPr>
              <a:t>punto de partida</a:t>
            </a:r>
            <a:r>
              <a:rPr lang="es" sz="1700">
                <a:latin typeface="Poppins"/>
                <a:ea typeface="Poppins"/>
                <a:cs typeface="Poppins"/>
                <a:sym typeface="Poppins"/>
              </a:rPr>
              <a:t> y tiene como objetivo la </a:t>
            </a:r>
            <a:r>
              <a:rPr b="1" lang="es" sz="1700">
                <a:solidFill>
                  <a:srgbClr val="0000FF"/>
                </a:solidFill>
                <a:latin typeface="Poppins"/>
                <a:ea typeface="Poppins"/>
                <a:cs typeface="Poppins"/>
                <a:sym typeface="Poppins"/>
              </a:rPr>
              <a:t>familiarización con</a:t>
            </a:r>
            <a:r>
              <a:rPr lang="es" sz="1700">
                <a:latin typeface="Poppins"/>
                <a:ea typeface="Poppins"/>
                <a:cs typeface="Poppins"/>
                <a:sym typeface="Poppins"/>
              </a:rPr>
              <a:t> </a:t>
            </a:r>
            <a:r>
              <a:rPr b="1" lang="es" sz="1700">
                <a:solidFill>
                  <a:srgbClr val="0000FF"/>
                </a:solidFill>
                <a:latin typeface="Poppins"/>
                <a:ea typeface="Poppins"/>
                <a:cs typeface="Poppins"/>
                <a:sym typeface="Poppins"/>
              </a:rPr>
              <a:t>A-Frame</a:t>
            </a:r>
            <a:r>
              <a:rPr lang="es" sz="1700">
                <a:latin typeface="Poppins"/>
                <a:ea typeface="Poppins"/>
                <a:cs typeface="Poppins"/>
                <a:sym typeface="Poppins"/>
              </a:rPr>
              <a:t>.</a:t>
            </a:r>
            <a:endParaRPr sz="1700">
              <a:latin typeface="Poppins"/>
              <a:ea typeface="Poppins"/>
              <a:cs typeface="Poppins"/>
              <a:sym typeface="Poppins"/>
            </a:endParaRPr>
          </a:p>
          <a:p>
            <a:pPr indent="0" lvl="0" marL="0" rtl="0" algn="l">
              <a:spcBef>
                <a:spcPts val="1200"/>
              </a:spcBef>
              <a:spcAft>
                <a:spcPts val="0"/>
              </a:spcAft>
              <a:buNone/>
            </a:pPr>
            <a:r>
              <a:t/>
            </a:r>
            <a:endParaRPr sz="1700">
              <a:latin typeface="Poppins"/>
              <a:ea typeface="Poppins"/>
              <a:cs typeface="Poppins"/>
              <a:sym typeface="Poppins"/>
            </a:endParaRPr>
          </a:p>
          <a:p>
            <a:pPr indent="0" lvl="0" marL="0" rtl="0" algn="l">
              <a:spcBef>
                <a:spcPts val="1200"/>
              </a:spcBef>
              <a:spcAft>
                <a:spcPts val="1200"/>
              </a:spcAft>
              <a:buNone/>
            </a:pPr>
            <a:r>
              <a:t/>
            </a:r>
            <a:endParaRPr sz="1700">
              <a:latin typeface="Poppins"/>
              <a:ea typeface="Poppins"/>
              <a:cs typeface="Poppins"/>
              <a:sym typeface="Poppins"/>
            </a:endParaRPr>
          </a:p>
        </p:txBody>
      </p:sp>
      <p:pic>
        <p:nvPicPr>
          <p:cNvPr id="189" name="Google Shape;189;p26"/>
          <p:cNvPicPr preferRelativeResize="0"/>
          <p:nvPr/>
        </p:nvPicPr>
        <p:blipFill>
          <a:blip r:embed="rId3">
            <a:alphaModFix/>
          </a:blip>
          <a:stretch>
            <a:fillRect/>
          </a:stretch>
        </p:blipFill>
        <p:spPr>
          <a:xfrm>
            <a:off x="1757738" y="1918975"/>
            <a:ext cx="5628524" cy="26586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ph idx="1" type="body"/>
          </p:nvPr>
        </p:nvSpPr>
        <p:spPr>
          <a:xfrm>
            <a:off x="675600" y="923875"/>
            <a:ext cx="7752900" cy="1424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sz="1700">
                <a:latin typeface="Poppins"/>
                <a:ea typeface="Poppins"/>
                <a:cs typeface="Poppins"/>
                <a:sym typeface="Poppins"/>
              </a:rPr>
              <a:t>Se</a:t>
            </a:r>
            <a:r>
              <a:rPr lang="es" sz="1700">
                <a:latin typeface="Poppins"/>
                <a:ea typeface="Poppins"/>
                <a:cs typeface="Poppins"/>
                <a:sym typeface="Poppins"/>
              </a:rPr>
              <a:t> e</a:t>
            </a:r>
            <a:r>
              <a:rPr lang="es" sz="1700">
                <a:latin typeface="Poppins"/>
                <a:ea typeface="Poppins"/>
                <a:cs typeface="Poppins"/>
                <a:sym typeface="Poppins"/>
              </a:rPr>
              <a:t>stablece la </a:t>
            </a:r>
            <a:r>
              <a:rPr b="1" lang="es" sz="1700">
                <a:solidFill>
                  <a:srgbClr val="0000FF"/>
                </a:solidFill>
                <a:latin typeface="Poppins"/>
                <a:ea typeface="Poppins"/>
                <a:cs typeface="Poppins"/>
                <a:sym typeface="Poppins"/>
              </a:rPr>
              <a:t>adaptación a la realidad virtual</a:t>
            </a:r>
            <a:r>
              <a:rPr lang="es" sz="1700">
                <a:latin typeface="Poppins"/>
                <a:ea typeface="Poppins"/>
                <a:cs typeface="Poppins"/>
                <a:sym typeface="Poppins"/>
              </a:rPr>
              <a:t> del videojuego del </a:t>
            </a:r>
            <a:r>
              <a:rPr b="1" lang="es" sz="1700">
                <a:solidFill>
                  <a:srgbClr val="0000FF"/>
                </a:solidFill>
                <a:latin typeface="Poppins"/>
                <a:ea typeface="Poppins"/>
                <a:cs typeface="Poppins"/>
                <a:sym typeface="Poppins"/>
              </a:rPr>
              <a:t>Tetris</a:t>
            </a:r>
            <a:r>
              <a:rPr lang="es" sz="1700">
                <a:latin typeface="Poppins"/>
                <a:ea typeface="Poppins"/>
                <a:cs typeface="Poppins"/>
                <a:sym typeface="Poppins"/>
              </a:rPr>
              <a:t> como objetivo principal del proyecto y se crea el primer </a:t>
            </a:r>
            <a:r>
              <a:rPr b="1" lang="es" sz="1700">
                <a:solidFill>
                  <a:srgbClr val="0000FF"/>
                </a:solidFill>
                <a:latin typeface="Poppins"/>
                <a:ea typeface="Poppins"/>
                <a:cs typeface="Poppins"/>
                <a:sym typeface="Poppins"/>
              </a:rPr>
              <a:t>prototipo</a:t>
            </a:r>
            <a:r>
              <a:rPr lang="es" sz="1700">
                <a:latin typeface="Poppins"/>
                <a:ea typeface="Poppins"/>
                <a:cs typeface="Poppins"/>
                <a:sym typeface="Poppins"/>
              </a:rPr>
              <a:t> de la aplicación.</a:t>
            </a:r>
            <a:endParaRPr sz="1200"/>
          </a:p>
        </p:txBody>
      </p:sp>
      <p:pic>
        <p:nvPicPr>
          <p:cNvPr id="195" name="Google Shape;195;p27"/>
          <p:cNvPicPr preferRelativeResize="0"/>
          <p:nvPr/>
        </p:nvPicPr>
        <p:blipFill>
          <a:blip r:embed="rId3">
            <a:alphaModFix/>
          </a:blip>
          <a:stretch>
            <a:fillRect/>
          </a:stretch>
        </p:blipFill>
        <p:spPr>
          <a:xfrm>
            <a:off x="1804625" y="2206800"/>
            <a:ext cx="5626800" cy="2309657"/>
          </a:xfrm>
          <a:prstGeom prst="rect">
            <a:avLst/>
          </a:prstGeom>
          <a:noFill/>
          <a:ln>
            <a:noFill/>
          </a:ln>
        </p:spPr>
      </p:pic>
      <p:sp>
        <p:nvSpPr>
          <p:cNvPr id="196" name="Google Shape;196;p27"/>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1</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ph idx="1" type="body"/>
          </p:nvPr>
        </p:nvSpPr>
        <p:spPr>
          <a:xfrm>
            <a:off x="675600" y="923875"/>
            <a:ext cx="7752900" cy="1656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s" sz="1700">
                <a:latin typeface="Poppins"/>
                <a:ea typeface="Poppins"/>
                <a:cs typeface="Poppins"/>
                <a:sym typeface="Poppins"/>
              </a:rPr>
              <a:t>Se introduce la </a:t>
            </a:r>
            <a:r>
              <a:rPr b="1" lang="es" sz="1700">
                <a:solidFill>
                  <a:srgbClr val="0000FF"/>
                </a:solidFill>
                <a:latin typeface="Poppins"/>
                <a:ea typeface="Poppins"/>
                <a:cs typeface="Poppins"/>
                <a:sym typeface="Poppins"/>
              </a:rPr>
              <a:t>funcionalidad dinámica</a:t>
            </a:r>
            <a:r>
              <a:rPr lang="es" sz="1700">
                <a:latin typeface="Poppins"/>
                <a:ea typeface="Poppins"/>
                <a:cs typeface="Poppins"/>
                <a:sym typeface="Poppins"/>
              </a:rPr>
              <a:t> de la aplicación añadiendo </a:t>
            </a:r>
            <a:r>
              <a:rPr b="1" lang="es" sz="1700">
                <a:solidFill>
                  <a:srgbClr val="0000FF"/>
                </a:solidFill>
                <a:latin typeface="Poppins"/>
                <a:ea typeface="Poppins"/>
                <a:cs typeface="Poppins"/>
                <a:sym typeface="Poppins"/>
              </a:rPr>
              <a:t>nuevos componentes</a:t>
            </a:r>
            <a:r>
              <a:rPr lang="es" sz="1700">
                <a:latin typeface="Poppins"/>
                <a:ea typeface="Poppins"/>
                <a:cs typeface="Poppins"/>
                <a:sym typeface="Poppins"/>
              </a:rPr>
              <a:t> y completando las </a:t>
            </a:r>
            <a:r>
              <a:rPr b="1" lang="es" sz="1700">
                <a:solidFill>
                  <a:srgbClr val="0000FF"/>
                </a:solidFill>
                <a:latin typeface="Poppins"/>
                <a:ea typeface="Poppins"/>
                <a:cs typeface="Poppins"/>
                <a:sym typeface="Poppins"/>
              </a:rPr>
              <a:t>funciones</a:t>
            </a:r>
            <a:r>
              <a:rPr lang="es" sz="1700">
                <a:latin typeface="Poppins"/>
                <a:ea typeface="Poppins"/>
                <a:cs typeface="Poppins"/>
                <a:sym typeface="Poppins"/>
              </a:rPr>
              <a:t> de los ya existentes. El resultado se corresponde con el </a:t>
            </a:r>
            <a:r>
              <a:rPr b="1" lang="es" sz="1700">
                <a:solidFill>
                  <a:srgbClr val="0000FF"/>
                </a:solidFill>
                <a:latin typeface="Poppins"/>
                <a:ea typeface="Poppins"/>
                <a:cs typeface="Poppins"/>
                <a:sym typeface="Poppins"/>
              </a:rPr>
              <a:t>modo Estándar</a:t>
            </a:r>
            <a:r>
              <a:rPr lang="es" sz="1700">
                <a:latin typeface="Poppins"/>
                <a:ea typeface="Poppins"/>
                <a:cs typeface="Poppins"/>
                <a:sym typeface="Poppins"/>
              </a:rPr>
              <a:t> del juego.</a:t>
            </a:r>
            <a:endParaRPr sz="1700">
              <a:latin typeface="Poppins"/>
              <a:ea typeface="Poppins"/>
              <a:cs typeface="Poppins"/>
              <a:sym typeface="Poppins"/>
            </a:endParaRPr>
          </a:p>
          <a:p>
            <a:pPr indent="0" lvl="0" marL="0" rtl="0" algn="l">
              <a:spcBef>
                <a:spcPts val="1200"/>
              </a:spcBef>
              <a:spcAft>
                <a:spcPts val="1200"/>
              </a:spcAft>
              <a:buNone/>
            </a:pPr>
            <a:r>
              <a:t/>
            </a:r>
            <a:endParaRPr sz="1700">
              <a:latin typeface="Poppins"/>
              <a:ea typeface="Poppins"/>
              <a:cs typeface="Poppins"/>
              <a:sym typeface="Poppins"/>
            </a:endParaRPr>
          </a:p>
        </p:txBody>
      </p:sp>
      <p:pic>
        <p:nvPicPr>
          <p:cNvPr id="202" name="Google Shape;202;p28"/>
          <p:cNvPicPr preferRelativeResize="0"/>
          <p:nvPr/>
        </p:nvPicPr>
        <p:blipFill>
          <a:blip r:embed="rId3">
            <a:alphaModFix/>
          </a:blip>
          <a:stretch>
            <a:fillRect/>
          </a:stretch>
        </p:blipFill>
        <p:spPr>
          <a:xfrm>
            <a:off x="1399675" y="2264500"/>
            <a:ext cx="6110750" cy="2389675"/>
          </a:xfrm>
          <a:prstGeom prst="rect">
            <a:avLst/>
          </a:prstGeom>
          <a:noFill/>
          <a:ln>
            <a:noFill/>
          </a:ln>
        </p:spPr>
      </p:pic>
      <p:sp>
        <p:nvSpPr>
          <p:cNvPr id="203" name="Google Shape;203;p28"/>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2</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9"/>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3</a:t>
            </a:r>
            <a:endParaRPr sz="2000">
              <a:solidFill>
                <a:srgbClr val="0000FF"/>
              </a:solidFill>
              <a:latin typeface="Poppins Black"/>
              <a:ea typeface="Poppins Black"/>
              <a:cs typeface="Poppins Black"/>
              <a:sym typeface="Poppins Black"/>
            </a:endParaRPr>
          </a:p>
        </p:txBody>
      </p:sp>
      <p:sp>
        <p:nvSpPr>
          <p:cNvPr id="209" name="Google Shape;209;p29"/>
          <p:cNvSpPr txBox="1"/>
          <p:nvPr>
            <p:ph idx="1" type="body"/>
          </p:nvPr>
        </p:nvSpPr>
        <p:spPr>
          <a:xfrm>
            <a:off x="675600" y="923875"/>
            <a:ext cx="7752900" cy="14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700">
                <a:latin typeface="Poppins"/>
                <a:ea typeface="Poppins"/>
                <a:cs typeface="Poppins"/>
                <a:sym typeface="Poppins"/>
              </a:rPr>
              <a:t>Se </a:t>
            </a:r>
            <a:r>
              <a:rPr lang="es" sz="1700">
                <a:latin typeface="Poppins"/>
                <a:ea typeface="Poppins"/>
                <a:cs typeface="Poppins"/>
                <a:sym typeface="Poppins"/>
              </a:rPr>
              <a:t>incorporan a la aplicación los </a:t>
            </a:r>
            <a:r>
              <a:rPr b="1" lang="es" sz="1700">
                <a:solidFill>
                  <a:srgbClr val="0000FF"/>
                </a:solidFill>
                <a:latin typeface="Poppins"/>
                <a:ea typeface="Poppins"/>
                <a:cs typeface="Poppins"/>
                <a:sym typeface="Poppins"/>
              </a:rPr>
              <a:t>dispositivos externos</a:t>
            </a:r>
            <a:r>
              <a:rPr lang="es" sz="1700">
                <a:latin typeface="Poppins"/>
                <a:ea typeface="Poppins"/>
                <a:cs typeface="Poppins"/>
                <a:sym typeface="Poppins"/>
              </a:rPr>
              <a:t> de realidad virtual para adaptarla a un </a:t>
            </a:r>
            <a:r>
              <a:rPr b="1" lang="es" sz="1700">
                <a:solidFill>
                  <a:srgbClr val="0000FF"/>
                </a:solidFill>
                <a:latin typeface="Poppins"/>
                <a:ea typeface="Poppins"/>
                <a:cs typeface="Poppins"/>
                <a:sym typeface="Poppins"/>
              </a:rPr>
              <a:t>entorno VR</a:t>
            </a:r>
            <a:r>
              <a:rPr lang="es" sz="1700">
                <a:latin typeface="Poppins"/>
                <a:ea typeface="Poppins"/>
                <a:cs typeface="Poppins"/>
                <a:sym typeface="Poppins"/>
              </a:rPr>
              <a:t> y permitir la </a:t>
            </a:r>
            <a:r>
              <a:rPr b="1" lang="es" sz="1700">
                <a:solidFill>
                  <a:srgbClr val="0000FF"/>
                </a:solidFill>
                <a:latin typeface="Poppins"/>
                <a:ea typeface="Poppins"/>
                <a:cs typeface="Poppins"/>
                <a:sym typeface="Poppins"/>
              </a:rPr>
              <a:t>depuración del código</a:t>
            </a:r>
            <a:r>
              <a:rPr lang="es" sz="1700">
                <a:latin typeface="Poppins"/>
                <a:ea typeface="Poppins"/>
                <a:cs typeface="Poppins"/>
                <a:sym typeface="Poppins"/>
              </a:rPr>
              <a:t>.</a:t>
            </a:r>
            <a:endParaRPr sz="1700">
              <a:latin typeface="Poppins"/>
              <a:ea typeface="Poppins"/>
              <a:cs typeface="Poppins"/>
              <a:sym typeface="Poppins"/>
            </a:endParaRPr>
          </a:p>
          <a:p>
            <a:pPr indent="0" lvl="0" marL="0" rtl="0" algn="ctr">
              <a:spcBef>
                <a:spcPts val="1200"/>
              </a:spcBef>
              <a:spcAft>
                <a:spcPts val="1200"/>
              </a:spcAft>
              <a:buNone/>
            </a:pPr>
            <a:r>
              <a:rPr lang="es" sz="1700">
                <a:latin typeface="Poppins"/>
                <a:ea typeface="Poppins"/>
                <a:cs typeface="Poppins"/>
                <a:sym typeface="Poppins"/>
              </a:rPr>
              <a:t>Para ello se utilizan:</a:t>
            </a:r>
            <a:endParaRPr sz="1700">
              <a:latin typeface="Poppins"/>
              <a:ea typeface="Poppins"/>
              <a:cs typeface="Poppins"/>
              <a:sym typeface="Poppins"/>
            </a:endParaRPr>
          </a:p>
        </p:txBody>
      </p:sp>
      <p:sp>
        <p:nvSpPr>
          <p:cNvPr id="210" name="Google Shape;210;p29"/>
          <p:cNvSpPr txBox="1"/>
          <p:nvPr/>
        </p:nvSpPr>
        <p:spPr>
          <a:xfrm>
            <a:off x="1193800" y="3491475"/>
            <a:ext cx="2481300" cy="521700"/>
          </a:xfrm>
          <a:prstGeom prst="rect">
            <a:avLst/>
          </a:prstGeom>
          <a:noFill/>
          <a:ln cap="flat" cmpd="sng" w="28575">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Clr>
                <a:schemeClr val="dk1"/>
              </a:buClr>
              <a:buSzPts val="1100"/>
              <a:buFont typeface="Arial"/>
              <a:buNone/>
            </a:pPr>
            <a:r>
              <a:rPr lang="es" sz="1700">
                <a:solidFill>
                  <a:schemeClr val="dk2"/>
                </a:solidFill>
                <a:latin typeface="Poppins"/>
                <a:ea typeface="Poppins"/>
                <a:cs typeface="Poppins"/>
                <a:sym typeface="Poppins"/>
              </a:rPr>
              <a:t>Oculus Desktop App</a:t>
            </a:r>
            <a:endParaRPr sz="1800">
              <a:solidFill>
                <a:schemeClr val="dk2"/>
              </a:solidFill>
            </a:endParaRPr>
          </a:p>
        </p:txBody>
      </p:sp>
      <p:sp>
        <p:nvSpPr>
          <p:cNvPr id="211" name="Google Shape;211;p29"/>
          <p:cNvSpPr txBox="1"/>
          <p:nvPr/>
        </p:nvSpPr>
        <p:spPr>
          <a:xfrm>
            <a:off x="5384800" y="3491475"/>
            <a:ext cx="2649600" cy="521700"/>
          </a:xfrm>
          <a:prstGeom prst="rect">
            <a:avLst/>
          </a:prstGeom>
          <a:noFill/>
          <a:ln cap="flat" cmpd="sng" w="28575">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lang="es" sz="1700">
                <a:solidFill>
                  <a:schemeClr val="dk2"/>
                </a:solidFill>
                <a:latin typeface="Poppins"/>
                <a:ea typeface="Poppins"/>
                <a:cs typeface="Poppins"/>
                <a:sym typeface="Poppins"/>
              </a:rPr>
              <a:t>Oculus </a:t>
            </a:r>
            <a:r>
              <a:rPr lang="es" sz="1700">
                <a:solidFill>
                  <a:schemeClr val="dk2"/>
                </a:solidFill>
                <a:latin typeface="Poppins"/>
                <a:ea typeface="Poppins"/>
                <a:cs typeface="Poppins"/>
                <a:sym typeface="Poppins"/>
              </a:rPr>
              <a:t>Developer Hub</a:t>
            </a:r>
            <a:endParaRPr sz="1800">
              <a:solidFill>
                <a:schemeClr val="dk2"/>
              </a:solidFill>
            </a:endParaRPr>
          </a:p>
        </p:txBody>
      </p:sp>
      <p:cxnSp>
        <p:nvCxnSpPr>
          <p:cNvPr id="212" name="Google Shape;212;p29"/>
          <p:cNvCxnSpPr/>
          <p:nvPr/>
        </p:nvCxnSpPr>
        <p:spPr>
          <a:xfrm>
            <a:off x="4724400" y="2609850"/>
            <a:ext cx="1663500" cy="717600"/>
          </a:xfrm>
          <a:prstGeom prst="straightConnector1">
            <a:avLst/>
          </a:prstGeom>
          <a:noFill/>
          <a:ln cap="flat" cmpd="sng" w="28575">
            <a:solidFill>
              <a:srgbClr val="0000FF"/>
            </a:solidFill>
            <a:prstDash val="solid"/>
            <a:round/>
            <a:headEnd len="med" w="med" type="none"/>
            <a:tailEnd len="med" w="med" type="triangle"/>
          </a:ln>
        </p:spPr>
      </p:cxnSp>
      <p:cxnSp>
        <p:nvCxnSpPr>
          <p:cNvPr id="213" name="Google Shape;213;p29"/>
          <p:cNvCxnSpPr/>
          <p:nvPr/>
        </p:nvCxnSpPr>
        <p:spPr>
          <a:xfrm flipH="1">
            <a:off x="2717950" y="2614575"/>
            <a:ext cx="1689900" cy="725400"/>
          </a:xfrm>
          <a:prstGeom prst="straightConnector1">
            <a:avLst/>
          </a:prstGeom>
          <a:noFill/>
          <a:ln cap="flat" cmpd="sng" w="28575">
            <a:solidFill>
              <a:srgbClr val="0000FF"/>
            </a:solidFill>
            <a:prstDash val="solid"/>
            <a:round/>
            <a:headEnd len="med" w="med" type="none"/>
            <a:tailEnd len="med" w="med" type="triangl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0"/>
          <p:cNvSpPr txBox="1"/>
          <p:nvPr/>
        </p:nvSpPr>
        <p:spPr>
          <a:xfrm rot="3626730">
            <a:off x="-522572" y="491707"/>
            <a:ext cx="5901456" cy="461747"/>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1"/>
              </a:solidFill>
              <a:latin typeface="Old Standard TT"/>
              <a:ea typeface="Old Standard TT"/>
              <a:cs typeface="Old Standard TT"/>
              <a:sym typeface="Old Standard TT"/>
            </a:endParaRPr>
          </a:p>
        </p:txBody>
      </p:sp>
      <p:pic>
        <p:nvPicPr>
          <p:cNvPr id="219" name="Google Shape;219;p30"/>
          <p:cNvPicPr preferRelativeResize="0"/>
          <p:nvPr/>
        </p:nvPicPr>
        <p:blipFill>
          <a:blip r:embed="rId3">
            <a:alphaModFix/>
          </a:blip>
          <a:stretch>
            <a:fillRect/>
          </a:stretch>
        </p:blipFill>
        <p:spPr>
          <a:xfrm>
            <a:off x="737725" y="2343150"/>
            <a:ext cx="3493875" cy="1721324"/>
          </a:xfrm>
          <a:prstGeom prst="rect">
            <a:avLst/>
          </a:prstGeom>
          <a:noFill/>
          <a:ln>
            <a:noFill/>
          </a:ln>
        </p:spPr>
      </p:pic>
      <p:pic>
        <p:nvPicPr>
          <p:cNvPr id="220" name="Google Shape;220;p30"/>
          <p:cNvPicPr preferRelativeResize="0"/>
          <p:nvPr/>
        </p:nvPicPr>
        <p:blipFill>
          <a:blip r:embed="rId4">
            <a:alphaModFix/>
          </a:blip>
          <a:stretch>
            <a:fillRect/>
          </a:stretch>
        </p:blipFill>
        <p:spPr>
          <a:xfrm>
            <a:off x="4825875" y="2343150"/>
            <a:ext cx="3544725" cy="1721326"/>
          </a:xfrm>
          <a:prstGeom prst="rect">
            <a:avLst/>
          </a:prstGeom>
          <a:noFill/>
          <a:ln>
            <a:noFill/>
          </a:ln>
        </p:spPr>
      </p:pic>
      <p:sp>
        <p:nvSpPr>
          <p:cNvPr id="221" name="Google Shape;221;p30"/>
          <p:cNvSpPr txBox="1"/>
          <p:nvPr/>
        </p:nvSpPr>
        <p:spPr>
          <a:xfrm>
            <a:off x="1195988" y="1693663"/>
            <a:ext cx="2459100" cy="32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600">
                <a:solidFill>
                  <a:srgbClr val="0000FF"/>
                </a:solidFill>
                <a:latin typeface="Poppins Black"/>
                <a:ea typeface="Poppins Black"/>
                <a:cs typeface="Poppins Black"/>
                <a:sym typeface="Poppins Black"/>
              </a:rPr>
              <a:t>COLORES</a:t>
            </a:r>
            <a:endParaRPr sz="1600">
              <a:solidFill>
                <a:srgbClr val="0000FF"/>
              </a:solidFill>
              <a:latin typeface="Poppins Black"/>
              <a:ea typeface="Poppins Black"/>
              <a:cs typeface="Poppins Black"/>
              <a:sym typeface="Poppins Black"/>
            </a:endParaRPr>
          </a:p>
        </p:txBody>
      </p:sp>
      <p:sp>
        <p:nvSpPr>
          <p:cNvPr id="222" name="Google Shape;222;p30"/>
          <p:cNvSpPr txBox="1"/>
          <p:nvPr/>
        </p:nvSpPr>
        <p:spPr>
          <a:xfrm>
            <a:off x="5386613" y="1693663"/>
            <a:ext cx="2561400" cy="2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600">
                <a:solidFill>
                  <a:srgbClr val="0000FF"/>
                </a:solidFill>
                <a:latin typeface="Poppins Black"/>
                <a:ea typeface="Poppins Black"/>
                <a:cs typeface="Poppins Black"/>
                <a:sym typeface="Poppins Black"/>
              </a:rPr>
              <a:t>OBSTÁCULOS</a:t>
            </a:r>
            <a:endParaRPr sz="1600">
              <a:solidFill>
                <a:srgbClr val="0000FF"/>
              </a:solidFill>
              <a:latin typeface="Poppins Black"/>
              <a:ea typeface="Poppins Black"/>
              <a:cs typeface="Poppins Black"/>
              <a:sym typeface="Poppins Black"/>
            </a:endParaRPr>
          </a:p>
        </p:txBody>
      </p:sp>
      <p:sp>
        <p:nvSpPr>
          <p:cNvPr id="223" name="Google Shape;223;p30"/>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4</a:t>
            </a:r>
            <a:endParaRPr sz="2000">
              <a:solidFill>
                <a:srgbClr val="0000FF"/>
              </a:solidFill>
              <a:latin typeface="Poppins Black"/>
              <a:ea typeface="Poppins Black"/>
              <a:cs typeface="Poppins Black"/>
              <a:sym typeface="Poppins Black"/>
            </a:endParaRPr>
          </a:p>
        </p:txBody>
      </p:sp>
      <p:sp>
        <p:nvSpPr>
          <p:cNvPr id="224" name="Google Shape;224;p30"/>
          <p:cNvSpPr txBox="1"/>
          <p:nvPr>
            <p:ph idx="1" type="body"/>
          </p:nvPr>
        </p:nvSpPr>
        <p:spPr>
          <a:xfrm>
            <a:off x="675600" y="923875"/>
            <a:ext cx="7752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1700">
                <a:latin typeface="Poppins"/>
                <a:ea typeface="Poppins"/>
                <a:cs typeface="Poppins"/>
                <a:sym typeface="Poppins"/>
              </a:rPr>
              <a:t>Se</a:t>
            </a:r>
            <a:r>
              <a:rPr lang="es" sz="1700">
                <a:latin typeface="Poppins"/>
                <a:ea typeface="Poppins"/>
                <a:cs typeface="Poppins"/>
                <a:sym typeface="Poppins"/>
              </a:rPr>
              <a:t> desarrollan los </a:t>
            </a:r>
            <a:r>
              <a:rPr b="1" lang="es" sz="1700">
                <a:solidFill>
                  <a:srgbClr val="0000FF"/>
                </a:solidFill>
                <a:latin typeface="Poppins"/>
                <a:ea typeface="Poppins"/>
                <a:cs typeface="Poppins"/>
                <a:sym typeface="Poppins"/>
              </a:rPr>
              <a:t>modos de escritorio</a:t>
            </a:r>
            <a:r>
              <a:rPr lang="es" sz="1700">
                <a:latin typeface="Poppins"/>
                <a:ea typeface="Poppins"/>
                <a:cs typeface="Poppins"/>
                <a:sym typeface="Poppins"/>
              </a:rPr>
              <a:t> restantes de la aplicación:</a:t>
            </a:r>
            <a:endParaRPr sz="1700">
              <a:latin typeface="Poppins"/>
              <a:ea typeface="Poppins"/>
              <a:cs typeface="Poppins"/>
              <a:sym typeface="Poppi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p31"/>
          <p:cNvPicPr preferRelativeResize="0"/>
          <p:nvPr/>
        </p:nvPicPr>
        <p:blipFill>
          <a:blip r:embed="rId3">
            <a:alphaModFix/>
          </a:blip>
          <a:stretch>
            <a:fillRect/>
          </a:stretch>
        </p:blipFill>
        <p:spPr>
          <a:xfrm>
            <a:off x="1120375" y="1628800"/>
            <a:ext cx="3106450" cy="1456175"/>
          </a:xfrm>
          <a:prstGeom prst="rect">
            <a:avLst/>
          </a:prstGeom>
          <a:noFill/>
          <a:ln>
            <a:noFill/>
          </a:ln>
        </p:spPr>
      </p:pic>
      <p:pic>
        <p:nvPicPr>
          <p:cNvPr id="230" name="Google Shape;230;p31"/>
          <p:cNvPicPr preferRelativeResize="0"/>
          <p:nvPr/>
        </p:nvPicPr>
        <p:blipFill>
          <a:blip r:embed="rId4">
            <a:alphaModFix/>
          </a:blip>
          <a:stretch>
            <a:fillRect/>
          </a:stretch>
        </p:blipFill>
        <p:spPr>
          <a:xfrm>
            <a:off x="4949975" y="1628800"/>
            <a:ext cx="3199148" cy="1456175"/>
          </a:xfrm>
          <a:prstGeom prst="rect">
            <a:avLst/>
          </a:prstGeom>
          <a:noFill/>
          <a:ln>
            <a:noFill/>
          </a:ln>
        </p:spPr>
      </p:pic>
      <p:pic>
        <p:nvPicPr>
          <p:cNvPr id="231" name="Google Shape;231;p31"/>
          <p:cNvPicPr preferRelativeResize="0"/>
          <p:nvPr/>
        </p:nvPicPr>
        <p:blipFill>
          <a:blip r:embed="rId5">
            <a:alphaModFix/>
          </a:blip>
          <a:stretch>
            <a:fillRect/>
          </a:stretch>
        </p:blipFill>
        <p:spPr>
          <a:xfrm>
            <a:off x="1120375" y="3426350"/>
            <a:ext cx="3106451" cy="1405551"/>
          </a:xfrm>
          <a:prstGeom prst="rect">
            <a:avLst/>
          </a:prstGeom>
          <a:noFill/>
          <a:ln>
            <a:noFill/>
          </a:ln>
        </p:spPr>
      </p:pic>
      <p:pic>
        <p:nvPicPr>
          <p:cNvPr id="232" name="Google Shape;232;p31"/>
          <p:cNvPicPr preferRelativeResize="0"/>
          <p:nvPr/>
        </p:nvPicPr>
        <p:blipFill>
          <a:blip r:embed="rId6">
            <a:alphaModFix/>
          </a:blip>
          <a:stretch>
            <a:fillRect/>
          </a:stretch>
        </p:blipFill>
        <p:spPr>
          <a:xfrm>
            <a:off x="4949975" y="3426350"/>
            <a:ext cx="3199151" cy="1405549"/>
          </a:xfrm>
          <a:prstGeom prst="rect">
            <a:avLst/>
          </a:prstGeom>
          <a:noFill/>
          <a:ln>
            <a:noFill/>
          </a:ln>
        </p:spPr>
      </p:pic>
      <p:sp>
        <p:nvSpPr>
          <p:cNvPr id="233" name="Google Shape;233;p31"/>
          <p:cNvSpPr txBox="1"/>
          <p:nvPr/>
        </p:nvSpPr>
        <p:spPr>
          <a:xfrm>
            <a:off x="1140725" y="1312917"/>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MULTITABLEROS</a:t>
            </a:r>
            <a:endParaRPr>
              <a:solidFill>
                <a:srgbClr val="0000FF"/>
              </a:solidFill>
              <a:latin typeface="Poppins Black"/>
              <a:ea typeface="Poppins Black"/>
              <a:cs typeface="Poppins Black"/>
              <a:sym typeface="Poppins Black"/>
            </a:endParaRPr>
          </a:p>
        </p:txBody>
      </p:sp>
      <p:sp>
        <p:nvSpPr>
          <p:cNvPr id="234" name="Google Shape;234;p31"/>
          <p:cNvSpPr txBox="1"/>
          <p:nvPr/>
        </p:nvSpPr>
        <p:spPr>
          <a:xfrm>
            <a:off x="4980550" y="1302742"/>
            <a:ext cx="31065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360 GRADOS</a:t>
            </a:r>
            <a:endParaRPr>
              <a:solidFill>
                <a:srgbClr val="0000FF"/>
              </a:solidFill>
              <a:latin typeface="Poppins Black"/>
              <a:ea typeface="Poppins Black"/>
              <a:cs typeface="Poppins Black"/>
              <a:sym typeface="Poppins Black"/>
            </a:endParaRPr>
          </a:p>
        </p:txBody>
      </p:sp>
      <p:sp>
        <p:nvSpPr>
          <p:cNvPr id="235" name="Google Shape;235;p31"/>
          <p:cNvSpPr txBox="1"/>
          <p:nvPr/>
        </p:nvSpPr>
        <p:spPr>
          <a:xfrm>
            <a:off x="1140725" y="3076125"/>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PIEZAS EN CAÍDA LIBRE</a:t>
            </a:r>
            <a:endParaRPr>
              <a:solidFill>
                <a:srgbClr val="0000FF"/>
              </a:solidFill>
              <a:latin typeface="Poppins Black"/>
              <a:ea typeface="Poppins Black"/>
              <a:cs typeface="Poppins Black"/>
              <a:sym typeface="Poppins Black"/>
            </a:endParaRPr>
          </a:p>
        </p:txBody>
      </p:sp>
      <p:sp>
        <p:nvSpPr>
          <p:cNvPr id="236" name="Google Shape;236;p31"/>
          <p:cNvSpPr txBox="1"/>
          <p:nvPr/>
        </p:nvSpPr>
        <p:spPr>
          <a:xfrm>
            <a:off x="4980550" y="3076125"/>
            <a:ext cx="31992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TEST DE REFLEJOS</a:t>
            </a:r>
            <a:endParaRPr>
              <a:solidFill>
                <a:srgbClr val="0000FF"/>
              </a:solidFill>
              <a:latin typeface="Poppins Black"/>
              <a:ea typeface="Poppins Black"/>
              <a:cs typeface="Poppins Black"/>
              <a:sym typeface="Poppins Black"/>
            </a:endParaRPr>
          </a:p>
        </p:txBody>
      </p:sp>
      <p:sp>
        <p:nvSpPr>
          <p:cNvPr id="237" name="Google Shape;237;p31"/>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5</a:t>
            </a:r>
            <a:endParaRPr sz="2000">
              <a:solidFill>
                <a:srgbClr val="0000FF"/>
              </a:solidFill>
              <a:latin typeface="Poppins Black"/>
              <a:ea typeface="Poppins Black"/>
              <a:cs typeface="Poppins Black"/>
              <a:sym typeface="Poppins Black"/>
            </a:endParaRPr>
          </a:p>
        </p:txBody>
      </p:sp>
      <p:sp>
        <p:nvSpPr>
          <p:cNvPr id="238" name="Google Shape;238;p31"/>
          <p:cNvSpPr txBox="1"/>
          <p:nvPr>
            <p:ph idx="1" type="body"/>
          </p:nvPr>
        </p:nvSpPr>
        <p:spPr>
          <a:xfrm>
            <a:off x="675600" y="923875"/>
            <a:ext cx="7752900" cy="407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1700">
                <a:latin typeface="Poppins"/>
                <a:ea typeface="Poppins"/>
                <a:cs typeface="Poppins"/>
                <a:sym typeface="Poppins"/>
              </a:rPr>
              <a:t>Se desarrollan los </a:t>
            </a:r>
            <a:r>
              <a:rPr b="1" lang="es" sz="1700">
                <a:solidFill>
                  <a:srgbClr val="0000FF"/>
                </a:solidFill>
                <a:latin typeface="Poppins"/>
                <a:ea typeface="Poppins"/>
                <a:cs typeface="Poppins"/>
                <a:sym typeface="Poppins"/>
              </a:rPr>
              <a:t>modos de realidad virtual</a:t>
            </a:r>
            <a:r>
              <a:rPr lang="es" sz="1700">
                <a:latin typeface="Poppins"/>
                <a:ea typeface="Poppins"/>
                <a:cs typeface="Poppins"/>
                <a:sym typeface="Poppins"/>
              </a:rPr>
              <a:t> de la aplicación:</a:t>
            </a:r>
            <a:endParaRPr sz="1700">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701150" y="445025"/>
            <a:ext cx="7741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solidFill>
                  <a:srgbClr val="0000FF"/>
                </a:solidFill>
                <a:latin typeface="Poppins Black"/>
                <a:ea typeface="Poppins Black"/>
                <a:cs typeface="Poppins Black"/>
                <a:sym typeface="Poppins Black"/>
              </a:rPr>
              <a:t>ÍNDICE</a:t>
            </a:r>
            <a:endParaRPr>
              <a:solidFill>
                <a:srgbClr val="0000FF"/>
              </a:solidFill>
              <a:latin typeface="Poppins Black"/>
              <a:ea typeface="Poppins Black"/>
              <a:cs typeface="Poppins Black"/>
              <a:sym typeface="Poppins Black"/>
            </a:endParaRPr>
          </a:p>
        </p:txBody>
      </p:sp>
      <p:sp>
        <p:nvSpPr>
          <p:cNvPr id="62" name="Google Shape;62;p14"/>
          <p:cNvSpPr txBox="1"/>
          <p:nvPr>
            <p:ph idx="1" type="body"/>
          </p:nvPr>
        </p:nvSpPr>
        <p:spPr>
          <a:xfrm>
            <a:off x="777350" y="1152475"/>
            <a:ext cx="8131200" cy="3795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rgbClr val="0000FF"/>
                </a:solidFill>
                <a:latin typeface="Poppins"/>
                <a:ea typeface="Poppins"/>
                <a:cs typeface="Poppins"/>
                <a:sym typeface="Poppins"/>
              </a:rPr>
              <a:t>01</a:t>
            </a:r>
            <a:r>
              <a:rPr lang="es">
                <a:solidFill>
                  <a:srgbClr val="0000FF"/>
                </a:solidFill>
                <a:latin typeface="Poppins"/>
                <a:ea typeface="Poppins"/>
                <a:cs typeface="Poppins"/>
                <a:sym typeface="Poppins"/>
              </a:rPr>
              <a:t>		</a:t>
            </a:r>
            <a:r>
              <a:rPr lang="es">
                <a:solidFill>
                  <a:srgbClr val="595959"/>
                </a:solidFill>
                <a:latin typeface="Poppins"/>
                <a:ea typeface="Poppins"/>
                <a:cs typeface="Poppins"/>
                <a:sym typeface="Poppins"/>
              </a:rPr>
              <a:t>INTRODUCCIÓN……………………………………………………………….…………………..3</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02</a:t>
            </a:r>
            <a:r>
              <a:rPr lang="es">
                <a:solidFill>
                  <a:srgbClr val="595959"/>
                </a:solidFill>
                <a:latin typeface="Poppins"/>
                <a:ea typeface="Poppins"/>
                <a:cs typeface="Poppins"/>
                <a:sym typeface="Poppins"/>
              </a:rPr>
              <a:t>		PRINCIPALES TECNOLOGÍAS…………………………………………………………..6</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03</a:t>
            </a:r>
            <a:r>
              <a:rPr lang="es">
                <a:solidFill>
                  <a:srgbClr val="595959"/>
                </a:solidFill>
                <a:latin typeface="Poppins"/>
                <a:ea typeface="Poppins"/>
                <a:cs typeface="Poppins"/>
                <a:sym typeface="Poppins"/>
              </a:rPr>
              <a:t>		FUNCIONAMIENTO BÁSICO DE A-FRAME………………………………..8</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04</a:t>
            </a:r>
            <a:r>
              <a:rPr lang="es">
                <a:solidFill>
                  <a:srgbClr val="595959"/>
                </a:solidFill>
                <a:latin typeface="Poppins"/>
                <a:ea typeface="Poppins"/>
                <a:cs typeface="Poppins"/>
                <a:sym typeface="Poppins"/>
              </a:rPr>
              <a:t>		COMPONENTES PRINCIPALES…………..………………………………….………..11</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05</a:t>
            </a:r>
            <a:r>
              <a:rPr lang="es">
                <a:solidFill>
                  <a:srgbClr val="595959"/>
                </a:solidFill>
                <a:latin typeface="Poppins"/>
                <a:ea typeface="Poppins"/>
                <a:cs typeface="Poppins"/>
                <a:sym typeface="Poppins"/>
              </a:rPr>
              <a:t>		DESARROLLO DEL PROYECTO…………………………………………………………13</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06</a:t>
            </a:r>
            <a:r>
              <a:rPr lang="es">
                <a:solidFill>
                  <a:srgbClr val="595959"/>
                </a:solidFill>
                <a:latin typeface="Poppins"/>
                <a:ea typeface="Poppins"/>
                <a:cs typeface="Poppins"/>
                <a:sym typeface="Poppins"/>
              </a:rPr>
              <a:t>		DEMOS DE LA APLICACIÓN……………………………………………………………..22</a:t>
            </a:r>
            <a:endParaRPr>
              <a:solidFill>
                <a:srgbClr val="595959"/>
              </a:solidFill>
              <a:latin typeface="Poppins"/>
              <a:ea typeface="Poppins"/>
              <a:cs typeface="Poppins"/>
              <a:sym typeface="Poppins"/>
            </a:endParaRPr>
          </a:p>
          <a:p>
            <a:pPr indent="0" lvl="0" marL="0" rtl="0" algn="l">
              <a:lnSpc>
                <a:spcPct val="100000"/>
              </a:lnSpc>
              <a:spcBef>
                <a:spcPts val="1200"/>
              </a:spcBef>
              <a:spcAft>
                <a:spcPts val="0"/>
              </a:spcAft>
              <a:buNone/>
            </a:pPr>
            <a:r>
              <a:rPr b="1" lang="es" sz="2000">
                <a:solidFill>
                  <a:srgbClr val="0000FF"/>
                </a:solidFill>
                <a:latin typeface="Poppins"/>
                <a:ea typeface="Poppins"/>
                <a:cs typeface="Poppins"/>
                <a:sym typeface="Poppins"/>
              </a:rPr>
              <a:t>07</a:t>
            </a:r>
            <a:r>
              <a:rPr lang="es">
                <a:solidFill>
                  <a:srgbClr val="595959"/>
                </a:solidFill>
                <a:latin typeface="Poppins"/>
                <a:ea typeface="Poppins"/>
                <a:cs typeface="Poppins"/>
                <a:sym typeface="Poppins"/>
              </a:rPr>
              <a:t>		RESULTADOS……………………………………………………………………………….………….24</a:t>
            </a:r>
            <a:endParaRPr>
              <a:solidFill>
                <a:srgbClr val="595959"/>
              </a:solidFill>
              <a:latin typeface="Poppins"/>
              <a:ea typeface="Poppins"/>
              <a:cs typeface="Poppins"/>
              <a:sym typeface="Poppins"/>
            </a:endParaRPr>
          </a:p>
          <a:p>
            <a:pPr indent="0" lvl="0" marL="0" rtl="0" algn="l">
              <a:lnSpc>
                <a:spcPct val="100000"/>
              </a:lnSpc>
              <a:spcBef>
                <a:spcPts val="1200"/>
              </a:spcBef>
              <a:spcAft>
                <a:spcPts val="1200"/>
              </a:spcAft>
              <a:buNone/>
            </a:pPr>
            <a:r>
              <a:rPr b="1" lang="es" sz="2000">
                <a:solidFill>
                  <a:srgbClr val="0000FF"/>
                </a:solidFill>
                <a:latin typeface="Poppins"/>
                <a:ea typeface="Poppins"/>
                <a:cs typeface="Poppins"/>
                <a:sym typeface="Poppins"/>
              </a:rPr>
              <a:t>08</a:t>
            </a:r>
            <a:r>
              <a:rPr lang="es">
                <a:solidFill>
                  <a:srgbClr val="595959"/>
                </a:solidFill>
                <a:latin typeface="Poppins"/>
                <a:ea typeface="Poppins"/>
                <a:cs typeface="Poppins"/>
                <a:sym typeface="Poppins"/>
              </a:rPr>
              <a:t>		MATERIAL RELACIONADO…………………………………………………………….…..27</a:t>
            </a:r>
            <a:endParaRPr>
              <a:solidFill>
                <a:srgbClr val="595959"/>
              </a:solidFill>
              <a:latin typeface="Poppins"/>
              <a:ea typeface="Poppins"/>
              <a:cs typeface="Poppins"/>
              <a:sym typeface="Poppi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32"/>
          <p:cNvPicPr preferRelativeResize="0"/>
          <p:nvPr/>
        </p:nvPicPr>
        <p:blipFill rotWithShape="1">
          <a:blip r:embed="rId3">
            <a:alphaModFix/>
          </a:blip>
          <a:srcRect b="4702" l="0" r="0" t="4693"/>
          <a:stretch/>
        </p:blipFill>
        <p:spPr>
          <a:xfrm>
            <a:off x="4965288" y="3492375"/>
            <a:ext cx="3199152" cy="1405549"/>
          </a:xfrm>
          <a:prstGeom prst="rect">
            <a:avLst/>
          </a:prstGeom>
          <a:noFill/>
          <a:ln>
            <a:noFill/>
          </a:ln>
        </p:spPr>
      </p:pic>
      <p:sp>
        <p:nvSpPr>
          <p:cNvPr id="244" name="Google Shape;244;p32"/>
          <p:cNvSpPr txBox="1"/>
          <p:nvPr/>
        </p:nvSpPr>
        <p:spPr>
          <a:xfrm>
            <a:off x="1140725" y="1302862"/>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MENÚ PRINCIPAL</a:t>
            </a:r>
            <a:endParaRPr>
              <a:solidFill>
                <a:srgbClr val="0000FF"/>
              </a:solidFill>
              <a:latin typeface="Poppins Black"/>
              <a:ea typeface="Poppins Black"/>
              <a:cs typeface="Poppins Black"/>
              <a:sym typeface="Poppins Black"/>
            </a:endParaRPr>
          </a:p>
        </p:txBody>
      </p:sp>
      <p:sp>
        <p:nvSpPr>
          <p:cNvPr id="245" name="Google Shape;245;p32"/>
          <p:cNvSpPr txBox="1"/>
          <p:nvPr/>
        </p:nvSpPr>
        <p:spPr>
          <a:xfrm>
            <a:off x="4980550" y="1292687"/>
            <a:ext cx="31065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MENÚ SECUNDARIO</a:t>
            </a:r>
            <a:endParaRPr>
              <a:solidFill>
                <a:srgbClr val="0000FF"/>
              </a:solidFill>
              <a:latin typeface="Poppins Black"/>
              <a:ea typeface="Poppins Black"/>
              <a:cs typeface="Poppins Black"/>
              <a:sym typeface="Poppins Black"/>
            </a:endParaRPr>
          </a:p>
        </p:txBody>
      </p:sp>
      <p:sp>
        <p:nvSpPr>
          <p:cNvPr id="246" name="Google Shape;246;p32"/>
          <p:cNvSpPr txBox="1"/>
          <p:nvPr/>
        </p:nvSpPr>
        <p:spPr>
          <a:xfrm>
            <a:off x="1140725" y="3155512"/>
            <a:ext cx="30861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MENÚ DE ELECCIÓN</a:t>
            </a:r>
            <a:endParaRPr>
              <a:solidFill>
                <a:srgbClr val="0000FF"/>
              </a:solidFill>
              <a:latin typeface="Poppins Black"/>
              <a:ea typeface="Poppins Black"/>
              <a:cs typeface="Poppins Black"/>
              <a:sym typeface="Poppins Black"/>
            </a:endParaRPr>
          </a:p>
        </p:txBody>
      </p:sp>
      <p:sp>
        <p:nvSpPr>
          <p:cNvPr id="247" name="Google Shape;247;p32"/>
          <p:cNvSpPr txBox="1"/>
          <p:nvPr/>
        </p:nvSpPr>
        <p:spPr>
          <a:xfrm>
            <a:off x="4980550" y="3155512"/>
            <a:ext cx="3199200" cy="4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000FF"/>
                </a:solidFill>
                <a:latin typeface="Poppins Black"/>
                <a:ea typeface="Poppins Black"/>
                <a:cs typeface="Poppins Black"/>
                <a:sym typeface="Poppins Black"/>
              </a:rPr>
              <a:t>MENÚ DE FIN DE JUEGO</a:t>
            </a:r>
            <a:endParaRPr>
              <a:solidFill>
                <a:srgbClr val="0000FF"/>
              </a:solidFill>
              <a:latin typeface="Poppins Black"/>
              <a:ea typeface="Poppins Black"/>
              <a:cs typeface="Poppins Black"/>
              <a:sym typeface="Poppins Black"/>
            </a:endParaRPr>
          </a:p>
        </p:txBody>
      </p:sp>
      <p:pic>
        <p:nvPicPr>
          <p:cNvPr id="248" name="Google Shape;248;p32"/>
          <p:cNvPicPr preferRelativeResize="0"/>
          <p:nvPr/>
        </p:nvPicPr>
        <p:blipFill>
          <a:blip r:embed="rId4">
            <a:alphaModFix/>
          </a:blip>
          <a:stretch>
            <a:fillRect/>
          </a:stretch>
        </p:blipFill>
        <p:spPr>
          <a:xfrm>
            <a:off x="1120375" y="1628125"/>
            <a:ext cx="3106502" cy="1456851"/>
          </a:xfrm>
          <a:prstGeom prst="rect">
            <a:avLst/>
          </a:prstGeom>
          <a:noFill/>
          <a:ln>
            <a:noFill/>
          </a:ln>
        </p:spPr>
      </p:pic>
      <p:pic>
        <p:nvPicPr>
          <p:cNvPr id="249" name="Google Shape;249;p32"/>
          <p:cNvPicPr preferRelativeResize="0"/>
          <p:nvPr/>
        </p:nvPicPr>
        <p:blipFill>
          <a:blip r:embed="rId5">
            <a:alphaModFix/>
          </a:blip>
          <a:stretch>
            <a:fillRect/>
          </a:stretch>
        </p:blipFill>
        <p:spPr>
          <a:xfrm>
            <a:off x="4949975" y="1628800"/>
            <a:ext cx="3229776" cy="1466350"/>
          </a:xfrm>
          <a:prstGeom prst="rect">
            <a:avLst/>
          </a:prstGeom>
          <a:noFill/>
          <a:ln>
            <a:noFill/>
          </a:ln>
        </p:spPr>
      </p:pic>
      <p:sp>
        <p:nvSpPr>
          <p:cNvPr id="250" name="Google Shape;250;p32"/>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6</a:t>
            </a:r>
            <a:endParaRPr sz="2000">
              <a:solidFill>
                <a:srgbClr val="0000FF"/>
              </a:solidFill>
              <a:latin typeface="Poppins Black"/>
              <a:ea typeface="Poppins Black"/>
              <a:cs typeface="Poppins Black"/>
              <a:sym typeface="Poppins Black"/>
            </a:endParaRPr>
          </a:p>
        </p:txBody>
      </p:sp>
      <p:sp>
        <p:nvSpPr>
          <p:cNvPr id="251" name="Google Shape;251;p32"/>
          <p:cNvSpPr txBox="1"/>
          <p:nvPr>
            <p:ph idx="1" type="body"/>
          </p:nvPr>
        </p:nvSpPr>
        <p:spPr>
          <a:xfrm>
            <a:off x="675600" y="923875"/>
            <a:ext cx="7752900" cy="407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1700">
                <a:latin typeface="Poppins"/>
                <a:ea typeface="Poppins"/>
                <a:cs typeface="Poppins"/>
                <a:sym typeface="Poppins"/>
              </a:rPr>
              <a:t>Se desarrollan la </a:t>
            </a:r>
            <a:r>
              <a:rPr b="1" lang="es" sz="1700">
                <a:solidFill>
                  <a:srgbClr val="0000FF"/>
                </a:solidFill>
                <a:latin typeface="Poppins"/>
                <a:ea typeface="Poppins"/>
                <a:cs typeface="Poppins"/>
                <a:sym typeface="Poppins"/>
              </a:rPr>
              <a:t>interfaz gráfica</a:t>
            </a:r>
            <a:r>
              <a:rPr lang="es" sz="1700">
                <a:latin typeface="Poppins"/>
                <a:ea typeface="Poppins"/>
                <a:cs typeface="Poppins"/>
                <a:sym typeface="Poppins"/>
              </a:rPr>
              <a:t> de la aplicación:</a:t>
            </a:r>
            <a:endParaRPr sz="1700">
              <a:latin typeface="Poppins"/>
              <a:ea typeface="Poppins"/>
              <a:cs typeface="Poppins"/>
              <a:sym typeface="Poppins"/>
            </a:endParaRPr>
          </a:p>
        </p:txBody>
      </p:sp>
      <p:pic>
        <p:nvPicPr>
          <p:cNvPr id="252" name="Google Shape;252;p32"/>
          <p:cNvPicPr preferRelativeResize="0"/>
          <p:nvPr/>
        </p:nvPicPr>
        <p:blipFill>
          <a:blip r:embed="rId6">
            <a:alphaModFix/>
          </a:blip>
          <a:stretch>
            <a:fillRect/>
          </a:stretch>
        </p:blipFill>
        <p:spPr>
          <a:xfrm>
            <a:off x="1114300" y="3492375"/>
            <a:ext cx="3106502" cy="14055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33"/>
          <p:cNvPicPr preferRelativeResize="0"/>
          <p:nvPr/>
        </p:nvPicPr>
        <p:blipFill rotWithShape="1">
          <a:blip r:embed="rId3">
            <a:alphaModFix/>
          </a:blip>
          <a:srcRect b="2981" l="0" r="0" t="2981"/>
          <a:stretch/>
        </p:blipFill>
        <p:spPr>
          <a:xfrm>
            <a:off x="1708337" y="2150075"/>
            <a:ext cx="5727323" cy="2505226"/>
          </a:xfrm>
          <a:prstGeom prst="rect">
            <a:avLst/>
          </a:prstGeom>
          <a:noFill/>
          <a:ln>
            <a:noFill/>
          </a:ln>
        </p:spPr>
      </p:pic>
      <p:sp>
        <p:nvSpPr>
          <p:cNvPr id="258" name="Google Shape;258;p33"/>
          <p:cNvSpPr txBox="1"/>
          <p:nvPr>
            <p:ph type="title"/>
          </p:nvPr>
        </p:nvSpPr>
        <p:spPr>
          <a:xfrm>
            <a:off x="675600" y="445025"/>
            <a:ext cx="7752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ETAPA 7</a:t>
            </a:r>
            <a:endParaRPr sz="2000">
              <a:solidFill>
                <a:srgbClr val="0000FF"/>
              </a:solidFill>
              <a:latin typeface="Poppins Black"/>
              <a:ea typeface="Poppins Black"/>
              <a:cs typeface="Poppins Black"/>
              <a:sym typeface="Poppins Black"/>
            </a:endParaRPr>
          </a:p>
        </p:txBody>
      </p:sp>
      <p:sp>
        <p:nvSpPr>
          <p:cNvPr id="259" name="Google Shape;259;p33"/>
          <p:cNvSpPr txBox="1"/>
          <p:nvPr>
            <p:ph idx="1" type="body"/>
          </p:nvPr>
        </p:nvSpPr>
        <p:spPr>
          <a:xfrm>
            <a:off x="675600" y="923875"/>
            <a:ext cx="7752900" cy="96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1700">
                <a:latin typeface="Poppins"/>
                <a:ea typeface="Poppins"/>
                <a:cs typeface="Poppins"/>
                <a:sym typeface="Poppins"/>
              </a:rPr>
              <a:t>Se añaden </a:t>
            </a:r>
            <a:r>
              <a:rPr b="1" lang="es" sz="1700">
                <a:solidFill>
                  <a:srgbClr val="0000FF"/>
                </a:solidFill>
                <a:latin typeface="Poppins"/>
                <a:ea typeface="Poppins"/>
                <a:cs typeface="Poppins"/>
                <a:sym typeface="Poppins"/>
              </a:rPr>
              <a:t>elementos audiovisuales</a:t>
            </a:r>
            <a:r>
              <a:rPr b="1" lang="es" sz="1700">
                <a:solidFill>
                  <a:srgbClr val="0000FF"/>
                </a:solidFill>
                <a:latin typeface="Poppins"/>
                <a:ea typeface="Poppins"/>
                <a:cs typeface="Poppins"/>
                <a:sym typeface="Poppins"/>
              </a:rPr>
              <a:t> </a:t>
            </a:r>
            <a:r>
              <a:rPr lang="es" sz="1700">
                <a:latin typeface="Poppins"/>
                <a:ea typeface="Poppins"/>
                <a:cs typeface="Poppins"/>
                <a:sym typeface="Poppins"/>
              </a:rPr>
              <a:t>que dotan a la aplicación de una </a:t>
            </a:r>
            <a:r>
              <a:rPr b="1" lang="es" sz="1700">
                <a:solidFill>
                  <a:srgbClr val="0000FF"/>
                </a:solidFill>
                <a:latin typeface="Poppins"/>
                <a:ea typeface="Poppins"/>
                <a:cs typeface="Poppins"/>
                <a:sym typeface="Poppins"/>
              </a:rPr>
              <a:t>apariencia</a:t>
            </a:r>
            <a:r>
              <a:rPr lang="es" sz="1700">
                <a:latin typeface="Poppins"/>
                <a:ea typeface="Poppins"/>
                <a:cs typeface="Poppins"/>
                <a:sym typeface="Poppins"/>
              </a:rPr>
              <a:t> más parecida a la de un videojuego y mejoran la </a:t>
            </a:r>
            <a:r>
              <a:rPr b="1" lang="es" sz="1700">
                <a:solidFill>
                  <a:srgbClr val="0000FF"/>
                </a:solidFill>
                <a:latin typeface="Poppins"/>
                <a:ea typeface="Poppins"/>
                <a:cs typeface="Poppins"/>
                <a:sym typeface="Poppins"/>
              </a:rPr>
              <a:t>experiencia de usuario</a:t>
            </a:r>
            <a:r>
              <a:rPr lang="es" sz="1700">
                <a:latin typeface="Poppins"/>
                <a:ea typeface="Poppins"/>
                <a:cs typeface="Poppins"/>
                <a:sym typeface="Poppins"/>
              </a:rPr>
              <a:t>.</a:t>
            </a:r>
            <a:endParaRPr sz="1700">
              <a:latin typeface="Poppins"/>
              <a:ea typeface="Poppins"/>
              <a:cs typeface="Poppins"/>
              <a:sym typeface="Poppi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63" name="Shape 263"/>
        <p:cNvGrpSpPr/>
        <p:nvPr/>
      </p:nvGrpSpPr>
      <p:grpSpPr>
        <a:xfrm>
          <a:off x="0" y="0"/>
          <a:ext cx="0" cy="0"/>
          <a:chOff x="0" y="0"/>
          <a:chExt cx="0" cy="0"/>
        </a:xfrm>
      </p:grpSpPr>
      <p:sp>
        <p:nvSpPr>
          <p:cNvPr id="264" name="Google Shape;264;p34"/>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06.</a:t>
            </a:r>
            <a:endParaRPr b="1" sz="4520">
              <a:solidFill>
                <a:srgbClr val="FFFFFF"/>
              </a:solidFill>
              <a:latin typeface="Oswald"/>
              <a:ea typeface="Oswald"/>
              <a:cs typeface="Oswald"/>
              <a:sym typeface="Oswald"/>
            </a:endParaRPr>
          </a:p>
        </p:txBody>
      </p:sp>
      <p:sp>
        <p:nvSpPr>
          <p:cNvPr id="265" name="Google Shape;265;p34"/>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DEMOS </a:t>
            </a:r>
            <a:br>
              <a:rPr lang="es" sz="4500">
                <a:solidFill>
                  <a:srgbClr val="0000FF"/>
                </a:solidFill>
                <a:latin typeface="Poppins Black"/>
                <a:ea typeface="Poppins Black"/>
                <a:cs typeface="Poppins Black"/>
                <a:sym typeface="Poppins Black"/>
              </a:rPr>
            </a:br>
            <a:r>
              <a:rPr lang="es" sz="4500">
                <a:solidFill>
                  <a:srgbClr val="0000FF"/>
                </a:solidFill>
                <a:latin typeface="Poppins Black"/>
                <a:ea typeface="Poppins Black"/>
                <a:cs typeface="Poppins Black"/>
                <a:sym typeface="Poppins Black"/>
              </a:rPr>
              <a:t>DE LA APLICACIÓN</a:t>
            </a:r>
            <a:endParaRPr sz="4500">
              <a:solidFill>
                <a:srgbClr val="0000FF"/>
              </a:solidFill>
              <a:latin typeface="Poppins Black"/>
              <a:ea typeface="Poppins Black"/>
              <a:cs typeface="Poppins Black"/>
              <a:sym typeface="Poppins Black"/>
            </a:endParaRPr>
          </a:p>
        </p:txBody>
      </p:sp>
      <p:sp>
        <p:nvSpPr>
          <p:cNvPr id="266" name="Google Shape;266;p34"/>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267" name="Google Shape;267;p34"/>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5"/>
          <p:cNvSpPr txBox="1"/>
          <p:nvPr>
            <p:ph idx="1" type="body"/>
          </p:nvPr>
        </p:nvSpPr>
        <p:spPr>
          <a:xfrm>
            <a:off x="846600" y="1170150"/>
            <a:ext cx="7450800" cy="2803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FF"/>
              </a:buClr>
              <a:buSzPts val="1800"/>
              <a:buFont typeface="Poppins"/>
              <a:buChar char="●"/>
            </a:pPr>
            <a:r>
              <a:rPr lang="es" u="sng">
                <a:solidFill>
                  <a:srgbClr val="595959"/>
                </a:solidFill>
                <a:latin typeface="Poppins"/>
                <a:ea typeface="Poppins"/>
                <a:cs typeface="Poppins"/>
                <a:sym typeface="Poppins"/>
                <a:hlinkClick r:id="rId3">
                  <a:extLst>
                    <a:ext uri="{A12FA001-AC4F-418D-AE19-62706E023703}">
                      <ahyp:hlinkClr val="tx"/>
                    </a:ext>
                  </a:extLst>
                </a:hlinkClick>
              </a:rPr>
              <a:t>Demo Rebotadores: Pequeña aplicación con A-Frame para conocer su funcionamiento.</a:t>
            </a:r>
            <a:endParaRPr>
              <a:solidFill>
                <a:srgbClr val="595959"/>
              </a:solidFill>
              <a:latin typeface="Poppins"/>
              <a:ea typeface="Poppins"/>
              <a:cs typeface="Poppins"/>
              <a:sym typeface="Poppins"/>
            </a:endParaRPr>
          </a:p>
          <a:p>
            <a:pPr indent="-342900" lvl="0" marL="457200" rtl="0" algn="l">
              <a:spcBef>
                <a:spcPts val="1000"/>
              </a:spcBef>
              <a:spcAft>
                <a:spcPts val="0"/>
              </a:spcAft>
              <a:buClr>
                <a:srgbClr val="0000FF"/>
              </a:buClr>
              <a:buSzPts val="1800"/>
              <a:buFont typeface="Poppins"/>
              <a:buChar char="●"/>
            </a:pPr>
            <a:r>
              <a:rPr lang="es" u="sng">
                <a:solidFill>
                  <a:srgbClr val="595959"/>
                </a:solidFill>
                <a:latin typeface="Poppins"/>
                <a:ea typeface="Poppins"/>
                <a:cs typeface="Poppins"/>
                <a:sym typeface="Poppins"/>
                <a:hlinkClick r:id="rId4">
                  <a:extLst>
                    <a:ext uri="{A12FA001-AC4F-418D-AE19-62706E023703}">
                      <ahyp:hlinkClr val="tx"/>
                    </a:ext>
                  </a:extLst>
                </a:hlinkClick>
              </a:rPr>
              <a:t>Demo Prototipo: Prototipo inicial de la aplicación.</a:t>
            </a:r>
            <a:endParaRPr>
              <a:solidFill>
                <a:srgbClr val="595959"/>
              </a:solidFill>
              <a:latin typeface="Poppins"/>
              <a:ea typeface="Poppins"/>
              <a:cs typeface="Poppins"/>
              <a:sym typeface="Poppins"/>
            </a:endParaRPr>
          </a:p>
          <a:p>
            <a:pPr indent="-342900" lvl="0" marL="457200" rtl="0" algn="l">
              <a:spcBef>
                <a:spcPts val="1000"/>
              </a:spcBef>
              <a:spcAft>
                <a:spcPts val="0"/>
              </a:spcAft>
              <a:buClr>
                <a:srgbClr val="0000FF"/>
              </a:buClr>
              <a:buSzPts val="1800"/>
              <a:buFont typeface="Poppins"/>
              <a:buChar char="●"/>
            </a:pPr>
            <a:r>
              <a:rPr lang="es" u="sng">
                <a:solidFill>
                  <a:srgbClr val="595959"/>
                </a:solidFill>
                <a:latin typeface="Poppins"/>
                <a:ea typeface="Poppins"/>
                <a:cs typeface="Poppins"/>
                <a:sym typeface="Poppins"/>
                <a:hlinkClick r:id="rId5">
                  <a:extLst>
                    <a:ext uri="{A12FA001-AC4F-418D-AE19-62706E023703}">
                      <ahyp:hlinkClr val="tx"/>
                    </a:ext>
                  </a:extLst>
                </a:hlinkClick>
              </a:rPr>
              <a:t>Demo Modo Standard: Demo para probar el modo Standard de la aplicación (modo escritorio)</a:t>
            </a:r>
            <a:endParaRPr>
              <a:solidFill>
                <a:srgbClr val="595959"/>
              </a:solidFill>
              <a:latin typeface="Poppins"/>
              <a:ea typeface="Poppins"/>
              <a:cs typeface="Poppins"/>
              <a:sym typeface="Poppins"/>
            </a:endParaRPr>
          </a:p>
          <a:p>
            <a:pPr indent="-342900" lvl="0" marL="457200" rtl="0" algn="l">
              <a:spcBef>
                <a:spcPts val="1000"/>
              </a:spcBef>
              <a:spcAft>
                <a:spcPts val="1000"/>
              </a:spcAft>
              <a:buClr>
                <a:srgbClr val="0000FF"/>
              </a:buClr>
              <a:buSzPts val="1800"/>
              <a:buFont typeface="Poppins"/>
              <a:buChar char="●"/>
            </a:pPr>
            <a:r>
              <a:rPr lang="es" u="sng">
                <a:solidFill>
                  <a:srgbClr val="595959"/>
                </a:solidFill>
                <a:latin typeface="Poppins"/>
                <a:ea typeface="Poppins"/>
                <a:cs typeface="Poppins"/>
                <a:sym typeface="Poppins"/>
                <a:hlinkClick r:id="rId6">
                  <a:extLst>
                    <a:ext uri="{A12FA001-AC4F-418D-AE19-62706E023703}">
                      <ahyp:hlinkClr val="tx"/>
                    </a:ext>
                  </a:extLst>
                </a:hlinkClick>
              </a:rPr>
              <a:t>Demo Modo Reaction Test: Demo para probar el modo Reaction Test de la aplicación (modo VR)</a:t>
            </a:r>
            <a:endParaRPr>
              <a:solidFill>
                <a:srgbClr val="595959"/>
              </a:solidFill>
              <a:latin typeface="Poppins"/>
              <a:ea typeface="Poppins"/>
              <a:cs typeface="Poppins"/>
              <a:sym typeface="Poppi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6" name="Shape 276"/>
        <p:cNvGrpSpPr/>
        <p:nvPr/>
      </p:nvGrpSpPr>
      <p:grpSpPr>
        <a:xfrm>
          <a:off x="0" y="0"/>
          <a:ext cx="0" cy="0"/>
          <a:chOff x="0" y="0"/>
          <a:chExt cx="0" cy="0"/>
        </a:xfrm>
      </p:grpSpPr>
      <p:sp>
        <p:nvSpPr>
          <p:cNvPr id="277" name="Google Shape;277;p36"/>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07.</a:t>
            </a:r>
            <a:endParaRPr b="1" sz="4520">
              <a:solidFill>
                <a:srgbClr val="FFFFFF"/>
              </a:solidFill>
              <a:latin typeface="Oswald"/>
              <a:ea typeface="Oswald"/>
              <a:cs typeface="Oswald"/>
              <a:sym typeface="Oswald"/>
            </a:endParaRPr>
          </a:p>
        </p:txBody>
      </p:sp>
      <p:sp>
        <p:nvSpPr>
          <p:cNvPr id="278" name="Google Shape;278;p36"/>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RESULTADOS</a:t>
            </a:r>
            <a:endParaRPr sz="4500">
              <a:solidFill>
                <a:srgbClr val="0000FF"/>
              </a:solidFill>
              <a:latin typeface="Poppins Black"/>
              <a:ea typeface="Poppins Black"/>
              <a:cs typeface="Poppins Black"/>
              <a:sym typeface="Poppins Black"/>
            </a:endParaRPr>
          </a:p>
        </p:txBody>
      </p:sp>
      <p:sp>
        <p:nvSpPr>
          <p:cNvPr id="279" name="Google Shape;279;p36"/>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280" name="Google Shape;280;p36"/>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7"/>
          <p:cNvSpPr txBox="1"/>
          <p:nvPr>
            <p:ph idx="1" type="body"/>
          </p:nvPr>
        </p:nvSpPr>
        <p:spPr>
          <a:xfrm>
            <a:off x="978900" y="1800000"/>
            <a:ext cx="7186200" cy="1151100"/>
          </a:xfrm>
          <a:prstGeom prst="rect">
            <a:avLst/>
          </a:prstGeom>
        </p:spPr>
        <p:txBody>
          <a:bodyPr anchorCtr="0" anchor="t" bIns="91425" lIns="91425" spcFirstLastPara="1" rIns="91425" wrap="square" tIns="91425">
            <a:normAutofit/>
          </a:bodyPr>
          <a:lstStyle/>
          <a:p>
            <a:pPr indent="0" lvl="0" marL="0" rtl="0" algn="just">
              <a:spcBef>
                <a:spcPts val="0"/>
              </a:spcBef>
              <a:spcAft>
                <a:spcPts val="1000"/>
              </a:spcAft>
              <a:buNone/>
            </a:pPr>
            <a:r>
              <a:rPr lang="es">
                <a:latin typeface="Poppins"/>
                <a:ea typeface="Poppins"/>
                <a:cs typeface="Poppins"/>
                <a:sym typeface="Poppins"/>
              </a:rPr>
              <a:t>Se</a:t>
            </a:r>
            <a:r>
              <a:rPr lang="es">
                <a:latin typeface="Poppins"/>
                <a:ea typeface="Poppins"/>
                <a:cs typeface="Poppins"/>
                <a:sym typeface="Poppins"/>
              </a:rPr>
              <a:t> obtiene una </a:t>
            </a:r>
            <a:r>
              <a:rPr b="1" lang="es">
                <a:solidFill>
                  <a:srgbClr val="0000FF"/>
                </a:solidFill>
                <a:latin typeface="Poppins"/>
                <a:ea typeface="Poppins"/>
                <a:cs typeface="Poppins"/>
                <a:sym typeface="Poppins"/>
              </a:rPr>
              <a:t>aplicación jugable</a:t>
            </a:r>
            <a:r>
              <a:rPr lang="es">
                <a:latin typeface="Poppins"/>
                <a:ea typeface="Poppins"/>
                <a:cs typeface="Poppins"/>
                <a:sym typeface="Poppins"/>
              </a:rPr>
              <a:t> que incorpora </a:t>
            </a:r>
            <a:r>
              <a:rPr b="1" lang="es">
                <a:solidFill>
                  <a:srgbClr val="0000FF"/>
                </a:solidFill>
                <a:latin typeface="Poppins"/>
                <a:ea typeface="Poppins"/>
                <a:cs typeface="Poppins"/>
                <a:sym typeface="Poppins"/>
              </a:rPr>
              <a:t>nuevas funcionalidades</a:t>
            </a:r>
            <a:r>
              <a:rPr lang="es">
                <a:latin typeface="Poppins"/>
                <a:ea typeface="Poppins"/>
                <a:cs typeface="Poppins"/>
                <a:sym typeface="Poppins"/>
              </a:rPr>
              <a:t> a las que ya tenía el juego del Tetris gracias a su adaptación a la </a:t>
            </a:r>
            <a:r>
              <a:rPr b="1" lang="es">
                <a:solidFill>
                  <a:srgbClr val="0000FF"/>
                </a:solidFill>
                <a:latin typeface="Poppins"/>
                <a:ea typeface="Poppins"/>
                <a:cs typeface="Poppins"/>
                <a:sym typeface="Poppins"/>
              </a:rPr>
              <a:t>realidad virtual</a:t>
            </a:r>
            <a:r>
              <a:rPr lang="es">
                <a:latin typeface="Poppins"/>
                <a:ea typeface="Poppins"/>
                <a:cs typeface="Poppins"/>
                <a:sym typeface="Poppins"/>
              </a:rPr>
              <a:t>.</a:t>
            </a:r>
            <a:endParaRPr>
              <a:latin typeface="Poppins"/>
              <a:ea typeface="Poppins"/>
              <a:cs typeface="Poppins"/>
              <a:sym typeface="Poppins"/>
            </a:endParaRPr>
          </a:p>
        </p:txBody>
      </p:sp>
      <p:sp>
        <p:nvSpPr>
          <p:cNvPr id="286" name="Google Shape;286;p37"/>
          <p:cNvSpPr txBox="1"/>
          <p:nvPr>
            <p:ph type="title"/>
          </p:nvPr>
        </p:nvSpPr>
        <p:spPr>
          <a:xfrm>
            <a:off x="978900" y="1296000"/>
            <a:ext cx="71862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RESULTADO 1</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8"/>
          <p:cNvSpPr txBox="1"/>
          <p:nvPr>
            <p:ph idx="1" type="body"/>
          </p:nvPr>
        </p:nvSpPr>
        <p:spPr>
          <a:xfrm>
            <a:off x="978900" y="1814450"/>
            <a:ext cx="7186200" cy="2031600"/>
          </a:xfrm>
          <a:prstGeom prst="rect">
            <a:avLst/>
          </a:prstGeom>
        </p:spPr>
        <p:txBody>
          <a:bodyPr anchorCtr="0" anchor="t" bIns="91425" lIns="91425" spcFirstLastPara="1" rIns="91425" wrap="square" tIns="91425">
            <a:noAutofit/>
          </a:bodyPr>
          <a:lstStyle/>
          <a:p>
            <a:pPr indent="0" lvl="0" marL="0" rtl="0" algn="just">
              <a:spcBef>
                <a:spcPts val="0"/>
              </a:spcBef>
              <a:spcAft>
                <a:spcPts val="1000"/>
              </a:spcAft>
              <a:buNone/>
            </a:pPr>
            <a:r>
              <a:rPr lang="es">
                <a:latin typeface="Poppins"/>
                <a:ea typeface="Poppins"/>
                <a:cs typeface="Poppins"/>
                <a:sym typeface="Poppins"/>
              </a:rPr>
              <a:t>Esta aplicación sirve como </a:t>
            </a:r>
            <a:r>
              <a:rPr b="1" lang="es">
                <a:solidFill>
                  <a:srgbClr val="0000FF"/>
                </a:solidFill>
                <a:latin typeface="Poppins"/>
                <a:ea typeface="Poppins"/>
                <a:cs typeface="Poppins"/>
                <a:sym typeface="Poppins"/>
              </a:rPr>
              <a:t>sistema para crear nuevos videojuegos</a:t>
            </a:r>
            <a:r>
              <a:rPr lang="es">
                <a:latin typeface="Poppins"/>
                <a:ea typeface="Poppins"/>
                <a:cs typeface="Poppins"/>
                <a:sym typeface="Poppins"/>
              </a:rPr>
              <a:t> a partir del prototipo inicial de la misma, que puede servir como punto de partida para diseñar </a:t>
            </a:r>
            <a:r>
              <a:rPr b="1" lang="es">
                <a:solidFill>
                  <a:srgbClr val="0000FF"/>
                </a:solidFill>
                <a:latin typeface="Poppins"/>
                <a:ea typeface="Poppins"/>
                <a:cs typeface="Poppins"/>
                <a:sym typeface="Poppins"/>
              </a:rPr>
              <a:t>nuevos modos de juego</a:t>
            </a:r>
            <a:r>
              <a:rPr lang="es">
                <a:latin typeface="Poppins"/>
                <a:ea typeface="Poppins"/>
                <a:cs typeface="Poppins"/>
                <a:sym typeface="Poppins"/>
              </a:rPr>
              <a:t> con nuevas funcionalidades o incluso adaptar otro videojuego diferente a la realidad virtual utilizando las </a:t>
            </a:r>
            <a:r>
              <a:rPr b="1" lang="es">
                <a:solidFill>
                  <a:srgbClr val="0000FF"/>
                </a:solidFill>
                <a:latin typeface="Poppins"/>
                <a:ea typeface="Poppins"/>
                <a:cs typeface="Poppins"/>
                <a:sym typeface="Poppins"/>
              </a:rPr>
              <a:t>herramientas</a:t>
            </a:r>
            <a:r>
              <a:rPr lang="es">
                <a:latin typeface="Poppins"/>
                <a:ea typeface="Poppins"/>
                <a:cs typeface="Poppins"/>
                <a:sym typeface="Poppins"/>
              </a:rPr>
              <a:t> de este proyecto.</a:t>
            </a:r>
            <a:endParaRPr>
              <a:latin typeface="Poppins"/>
              <a:ea typeface="Poppins"/>
              <a:cs typeface="Poppins"/>
              <a:sym typeface="Poppins"/>
            </a:endParaRPr>
          </a:p>
        </p:txBody>
      </p:sp>
      <p:sp>
        <p:nvSpPr>
          <p:cNvPr id="292" name="Google Shape;292;p38"/>
          <p:cNvSpPr txBox="1"/>
          <p:nvPr>
            <p:ph type="title"/>
          </p:nvPr>
        </p:nvSpPr>
        <p:spPr>
          <a:xfrm>
            <a:off x="978900" y="1297450"/>
            <a:ext cx="71862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solidFill>
                  <a:srgbClr val="0000FF"/>
                </a:solidFill>
                <a:latin typeface="Poppins Black"/>
                <a:ea typeface="Poppins Black"/>
                <a:cs typeface="Poppins Black"/>
                <a:sym typeface="Poppins Black"/>
              </a:rPr>
              <a:t>RESULTADO 2</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96" name="Shape 296"/>
        <p:cNvGrpSpPr/>
        <p:nvPr/>
      </p:nvGrpSpPr>
      <p:grpSpPr>
        <a:xfrm>
          <a:off x="0" y="0"/>
          <a:ext cx="0" cy="0"/>
          <a:chOff x="0" y="0"/>
          <a:chExt cx="0" cy="0"/>
        </a:xfrm>
      </p:grpSpPr>
      <p:sp>
        <p:nvSpPr>
          <p:cNvPr id="297" name="Google Shape;297;p39"/>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08.</a:t>
            </a:r>
            <a:endParaRPr b="1" sz="4520">
              <a:solidFill>
                <a:srgbClr val="FFFFFF"/>
              </a:solidFill>
              <a:latin typeface="Oswald"/>
              <a:ea typeface="Oswald"/>
              <a:cs typeface="Oswald"/>
              <a:sym typeface="Oswald"/>
            </a:endParaRPr>
          </a:p>
        </p:txBody>
      </p:sp>
      <p:sp>
        <p:nvSpPr>
          <p:cNvPr id="298" name="Google Shape;298;p39"/>
          <p:cNvSpPr txBox="1"/>
          <p:nvPr>
            <p:ph idx="1" type="body"/>
          </p:nvPr>
        </p:nvSpPr>
        <p:spPr>
          <a:xfrm>
            <a:off x="616500" y="1304875"/>
            <a:ext cx="7599600" cy="1010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MATERIAL RELACIONADO</a:t>
            </a:r>
            <a:endParaRPr sz="4500">
              <a:solidFill>
                <a:srgbClr val="0000FF"/>
              </a:solidFill>
              <a:latin typeface="Poppins Black"/>
              <a:ea typeface="Poppins Black"/>
              <a:cs typeface="Poppins Black"/>
              <a:sym typeface="Poppins Black"/>
            </a:endParaRPr>
          </a:p>
        </p:txBody>
      </p:sp>
      <p:sp>
        <p:nvSpPr>
          <p:cNvPr id="299" name="Google Shape;299;p39"/>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300" name="Google Shape;300;p39"/>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
        <p:nvSpPr>
          <p:cNvPr id="301" name="Google Shape;301;p39"/>
          <p:cNvSpPr txBox="1"/>
          <p:nvPr>
            <p:ph idx="1" type="body"/>
          </p:nvPr>
        </p:nvSpPr>
        <p:spPr>
          <a:xfrm>
            <a:off x="701150" y="2394475"/>
            <a:ext cx="7342200" cy="1600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FF"/>
              </a:buClr>
              <a:buSzPts val="1800"/>
              <a:buFont typeface="Poppins"/>
              <a:buChar char="●"/>
            </a:pPr>
            <a:r>
              <a:rPr lang="es" u="sng">
                <a:solidFill>
                  <a:srgbClr val="0000FF"/>
                </a:solidFill>
                <a:latin typeface="Poppins"/>
                <a:ea typeface="Poppins"/>
                <a:cs typeface="Poppins"/>
                <a:sym typeface="Poppins"/>
                <a:hlinkClick r:id="rId3">
                  <a:extLst>
                    <a:ext uri="{A12FA001-AC4F-418D-AE19-62706E023703}">
                      <ahyp:hlinkClr val="tx"/>
                    </a:ext>
                  </a:extLst>
                </a:hlinkClick>
              </a:rPr>
              <a:t>Página web de la aplicación</a:t>
            </a:r>
            <a:endParaRPr>
              <a:solidFill>
                <a:srgbClr val="0000FF"/>
              </a:solidFill>
              <a:latin typeface="Poppins"/>
              <a:ea typeface="Poppins"/>
              <a:cs typeface="Poppins"/>
              <a:sym typeface="Poppins"/>
            </a:endParaRPr>
          </a:p>
          <a:p>
            <a:pPr indent="-342900" lvl="0" marL="457200" rtl="0" algn="l">
              <a:spcBef>
                <a:spcPts val="0"/>
              </a:spcBef>
              <a:spcAft>
                <a:spcPts val="0"/>
              </a:spcAft>
              <a:buClr>
                <a:srgbClr val="0000FF"/>
              </a:buClr>
              <a:buSzPts val="1800"/>
              <a:buFont typeface="Poppins"/>
              <a:buChar char="●"/>
            </a:pPr>
            <a:r>
              <a:rPr lang="es" u="sng">
                <a:solidFill>
                  <a:srgbClr val="0000FF"/>
                </a:solidFill>
                <a:latin typeface="Poppins"/>
                <a:ea typeface="Poppins"/>
                <a:cs typeface="Poppins"/>
                <a:sym typeface="Poppins"/>
                <a:hlinkClick r:id="rId4">
                  <a:extLst>
                    <a:ext uri="{A12FA001-AC4F-418D-AE19-62706E023703}">
                      <ahyp:hlinkClr val="tx"/>
                    </a:ext>
                  </a:extLst>
                </a:hlinkClick>
              </a:rPr>
              <a:t>Aplicación completa</a:t>
            </a:r>
            <a:endParaRPr>
              <a:solidFill>
                <a:srgbClr val="0000FF"/>
              </a:solidFill>
              <a:latin typeface="Poppins"/>
              <a:ea typeface="Poppins"/>
              <a:cs typeface="Poppins"/>
              <a:sym typeface="Poppins"/>
            </a:endParaRPr>
          </a:p>
          <a:p>
            <a:pPr indent="-342900" lvl="0" marL="457200" rtl="0" algn="l">
              <a:spcBef>
                <a:spcPts val="0"/>
              </a:spcBef>
              <a:spcAft>
                <a:spcPts val="0"/>
              </a:spcAft>
              <a:buClr>
                <a:srgbClr val="0000FF"/>
              </a:buClr>
              <a:buSzPts val="1800"/>
              <a:buFont typeface="Poppins"/>
              <a:buChar char="●"/>
            </a:pPr>
            <a:r>
              <a:rPr lang="es" u="sng">
                <a:solidFill>
                  <a:srgbClr val="0000FF"/>
                </a:solidFill>
                <a:latin typeface="Poppins"/>
                <a:ea typeface="Poppins"/>
                <a:cs typeface="Poppins"/>
                <a:sym typeface="Poppins"/>
                <a:hlinkClick r:id="rId5">
                  <a:extLst>
                    <a:ext uri="{A12FA001-AC4F-418D-AE19-62706E023703}">
                      <ahyp:hlinkClr val="tx"/>
                    </a:ext>
                  </a:extLst>
                </a:hlinkClick>
              </a:rPr>
              <a:t>Memoria completa</a:t>
            </a:r>
            <a:endParaRPr>
              <a:solidFill>
                <a:srgbClr val="0000FF"/>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6" name="Shape 66"/>
        <p:cNvGrpSpPr/>
        <p:nvPr/>
      </p:nvGrpSpPr>
      <p:grpSpPr>
        <a:xfrm>
          <a:off x="0" y="0"/>
          <a:ext cx="0" cy="0"/>
          <a:chOff x="0" y="0"/>
          <a:chExt cx="0" cy="0"/>
        </a:xfrm>
      </p:grpSpPr>
      <p:sp>
        <p:nvSpPr>
          <p:cNvPr id="67" name="Google Shape;67;p15"/>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01.</a:t>
            </a:r>
            <a:endParaRPr b="1" sz="4520">
              <a:solidFill>
                <a:srgbClr val="FFFFFF"/>
              </a:solidFill>
              <a:latin typeface="Oswald"/>
              <a:ea typeface="Oswald"/>
              <a:cs typeface="Oswald"/>
              <a:sym typeface="Oswald"/>
            </a:endParaRPr>
          </a:p>
        </p:txBody>
      </p:sp>
      <p:sp>
        <p:nvSpPr>
          <p:cNvPr id="68" name="Google Shape;68;p15"/>
          <p:cNvSpPr txBox="1"/>
          <p:nvPr>
            <p:ph idx="1" type="body"/>
          </p:nvPr>
        </p:nvSpPr>
        <p:spPr>
          <a:xfrm>
            <a:off x="616500" y="1304875"/>
            <a:ext cx="7599600" cy="1021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INTRODUCCIÓN</a:t>
            </a:r>
            <a:endParaRPr sz="4500">
              <a:solidFill>
                <a:srgbClr val="0000FF"/>
              </a:solidFill>
              <a:latin typeface="Poppins Black"/>
              <a:ea typeface="Poppins Black"/>
              <a:cs typeface="Poppins Black"/>
              <a:sym typeface="Poppins Black"/>
            </a:endParaRPr>
          </a:p>
        </p:txBody>
      </p:sp>
      <p:sp>
        <p:nvSpPr>
          <p:cNvPr id="69" name="Google Shape;69;p15"/>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70" name="Google Shape;70;p15"/>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idx="1" type="body"/>
          </p:nvPr>
        </p:nvSpPr>
        <p:spPr>
          <a:xfrm>
            <a:off x="311700" y="1014175"/>
            <a:ext cx="8520600" cy="11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s">
                <a:solidFill>
                  <a:srgbClr val="434343"/>
                </a:solidFill>
                <a:latin typeface="Poppins"/>
                <a:ea typeface="Poppins"/>
                <a:cs typeface="Poppins"/>
                <a:sym typeface="Poppins"/>
              </a:rPr>
              <a:t>El objetivo principal es </a:t>
            </a:r>
            <a:r>
              <a:rPr b="1" lang="es">
                <a:solidFill>
                  <a:srgbClr val="0000FF"/>
                </a:solidFill>
                <a:latin typeface="Poppins"/>
                <a:ea typeface="Poppins"/>
                <a:cs typeface="Poppins"/>
                <a:sym typeface="Poppins"/>
              </a:rPr>
              <a:t>explorar las nuevas posibilidades y funcionalidades</a:t>
            </a:r>
            <a:r>
              <a:rPr lang="es">
                <a:solidFill>
                  <a:srgbClr val="434343"/>
                </a:solidFill>
                <a:latin typeface="Poppins"/>
                <a:ea typeface="Poppins"/>
                <a:cs typeface="Poppins"/>
                <a:sym typeface="Poppins"/>
              </a:rPr>
              <a:t> que puede ofrecer la adaptación de una aplicación a un </a:t>
            </a:r>
            <a:r>
              <a:rPr b="1" lang="es">
                <a:solidFill>
                  <a:srgbClr val="0000FF"/>
                </a:solidFill>
                <a:latin typeface="Poppins"/>
                <a:ea typeface="Poppins"/>
                <a:cs typeface="Poppins"/>
                <a:sym typeface="Poppins"/>
              </a:rPr>
              <a:t>entorno de realidad virtual.</a:t>
            </a:r>
            <a:endParaRPr b="1">
              <a:solidFill>
                <a:srgbClr val="0000FF"/>
              </a:solidFill>
              <a:latin typeface="Poppins"/>
              <a:ea typeface="Poppins"/>
              <a:cs typeface="Poppins"/>
              <a:sym typeface="Poppins"/>
            </a:endParaRPr>
          </a:p>
        </p:txBody>
      </p:sp>
      <p:sp>
        <p:nvSpPr>
          <p:cNvPr id="76" name="Google Shape;76;p16"/>
          <p:cNvSpPr txBox="1"/>
          <p:nvPr/>
        </p:nvSpPr>
        <p:spPr>
          <a:xfrm>
            <a:off x="335250" y="3030400"/>
            <a:ext cx="8473500" cy="109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s" sz="1800">
                <a:solidFill>
                  <a:srgbClr val="434343"/>
                </a:solidFill>
                <a:latin typeface="Poppins"/>
                <a:ea typeface="Poppins"/>
                <a:cs typeface="Poppins"/>
                <a:sym typeface="Poppins"/>
              </a:rPr>
              <a:t>D</a:t>
            </a:r>
            <a:r>
              <a:rPr lang="es" sz="1800">
                <a:solidFill>
                  <a:srgbClr val="434343"/>
                </a:solidFill>
                <a:latin typeface="Poppins"/>
                <a:ea typeface="Poppins"/>
                <a:cs typeface="Poppins"/>
                <a:sym typeface="Poppins"/>
              </a:rPr>
              <a:t>esarrollo de una aplicación basada en el juego del Tetris y lista para ser desplegada en </a:t>
            </a:r>
            <a:r>
              <a:rPr b="1" lang="es" sz="1800">
                <a:solidFill>
                  <a:srgbClr val="0000FF"/>
                </a:solidFill>
                <a:latin typeface="Poppins"/>
                <a:ea typeface="Poppins"/>
                <a:cs typeface="Poppins"/>
                <a:sym typeface="Poppins"/>
              </a:rPr>
              <a:t>entornos de escritorio</a:t>
            </a:r>
            <a:r>
              <a:rPr lang="es" sz="1800">
                <a:solidFill>
                  <a:srgbClr val="434343"/>
                </a:solidFill>
                <a:latin typeface="Poppins"/>
                <a:ea typeface="Poppins"/>
                <a:cs typeface="Poppins"/>
                <a:sym typeface="Poppins"/>
              </a:rPr>
              <a:t> y </a:t>
            </a:r>
            <a:r>
              <a:rPr b="1" lang="es" sz="1800">
                <a:solidFill>
                  <a:srgbClr val="0000FF"/>
                </a:solidFill>
                <a:latin typeface="Poppins"/>
                <a:ea typeface="Poppins"/>
                <a:cs typeface="Poppins"/>
                <a:sym typeface="Poppins"/>
              </a:rPr>
              <a:t>entornos de realidad virtual</a:t>
            </a:r>
            <a:r>
              <a:rPr lang="es" sz="1800">
                <a:solidFill>
                  <a:srgbClr val="434343"/>
                </a:solidFill>
                <a:latin typeface="Poppins"/>
                <a:ea typeface="Poppins"/>
                <a:cs typeface="Poppins"/>
                <a:sym typeface="Poppins"/>
              </a:rPr>
              <a:t>, a través de un servidor web.</a:t>
            </a:r>
            <a:endParaRPr sz="1800">
              <a:solidFill>
                <a:srgbClr val="434343"/>
              </a:solidFill>
              <a:latin typeface="Poppins"/>
              <a:ea typeface="Poppins"/>
              <a:cs typeface="Poppins"/>
              <a:sym typeface="Poppins"/>
            </a:endParaRPr>
          </a:p>
        </p:txBody>
      </p:sp>
      <p:cxnSp>
        <p:nvCxnSpPr>
          <p:cNvPr id="77" name="Google Shape;77;p16"/>
          <p:cNvCxnSpPr/>
          <p:nvPr/>
        </p:nvCxnSpPr>
        <p:spPr>
          <a:xfrm>
            <a:off x="4572000" y="2285375"/>
            <a:ext cx="0" cy="572700"/>
          </a:xfrm>
          <a:prstGeom prst="straightConnector1">
            <a:avLst/>
          </a:prstGeom>
          <a:noFill/>
          <a:ln cap="flat" cmpd="sng" w="28575">
            <a:solidFill>
              <a:srgbClr val="0000FF"/>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idx="1" type="body"/>
          </p:nvPr>
        </p:nvSpPr>
        <p:spPr>
          <a:xfrm>
            <a:off x="192550" y="2293713"/>
            <a:ext cx="2812200" cy="1314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s" sz="1500">
                <a:solidFill>
                  <a:srgbClr val="434343"/>
                </a:solidFill>
                <a:latin typeface="Poppins"/>
                <a:ea typeface="Poppins"/>
                <a:cs typeface="Poppins"/>
                <a:sym typeface="Poppins"/>
              </a:rPr>
              <a:t>Exploración del marco actual de la </a:t>
            </a:r>
            <a:r>
              <a:rPr b="1" lang="es" sz="1500">
                <a:solidFill>
                  <a:srgbClr val="0000FF"/>
                </a:solidFill>
                <a:latin typeface="Poppins"/>
                <a:ea typeface="Poppins"/>
                <a:cs typeface="Poppins"/>
                <a:sym typeface="Poppins"/>
              </a:rPr>
              <a:t>realidad virtual</a:t>
            </a:r>
            <a:r>
              <a:rPr lang="es" sz="1500">
                <a:solidFill>
                  <a:srgbClr val="434343"/>
                </a:solidFill>
                <a:latin typeface="Poppins"/>
                <a:ea typeface="Poppins"/>
                <a:cs typeface="Poppins"/>
                <a:sym typeface="Poppins"/>
              </a:rPr>
              <a:t> o el mundo de los </a:t>
            </a:r>
            <a:r>
              <a:rPr b="1" lang="es" sz="1500">
                <a:solidFill>
                  <a:srgbClr val="0000FF"/>
                </a:solidFill>
                <a:latin typeface="Poppins"/>
                <a:ea typeface="Poppins"/>
                <a:cs typeface="Poppins"/>
                <a:sym typeface="Poppins"/>
              </a:rPr>
              <a:t>videojuegos</a:t>
            </a:r>
            <a:r>
              <a:rPr lang="es" sz="1500">
                <a:solidFill>
                  <a:srgbClr val="434343"/>
                </a:solidFill>
                <a:latin typeface="Poppins"/>
                <a:ea typeface="Poppins"/>
                <a:cs typeface="Poppins"/>
                <a:sym typeface="Poppins"/>
              </a:rPr>
              <a:t>.</a:t>
            </a:r>
            <a:endParaRPr sz="1500"/>
          </a:p>
        </p:txBody>
      </p:sp>
      <p:sp>
        <p:nvSpPr>
          <p:cNvPr id="83" name="Google Shape;83;p17"/>
          <p:cNvSpPr txBox="1"/>
          <p:nvPr>
            <p:ph idx="1" type="body"/>
          </p:nvPr>
        </p:nvSpPr>
        <p:spPr>
          <a:xfrm>
            <a:off x="3165900" y="2293713"/>
            <a:ext cx="2812200" cy="1314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s" sz="1500">
                <a:solidFill>
                  <a:srgbClr val="434343"/>
                </a:solidFill>
                <a:latin typeface="Poppins"/>
                <a:ea typeface="Poppins"/>
                <a:cs typeface="Poppins"/>
                <a:sym typeface="Poppins"/>
              </a:rPr>
              <a:t>Aprendizaje de</a:t>
            </a:r>
            <a:r>
              <a:rPr lang="es" sz="1500">
                <a:solidFill>
                  <a:srgbClr val="434343"/>
                </a:solidFill>
                <a:latin typeface="Poppins"/>
                <a:ea typeface="Poppins"/>
                <a:cs typeface="Poppins"/>
                <a:sym typeface="Poppins"/>
              </a:rPr>
              <a:t> una </a:t>
            </a:r>
            <a:r>
              <a:rPr b="1" lang="es" sz="1500">
                <a:solidFill>
                  <a:srgbClr val="0000FF"/>
                </a:solidFill>
                <a:latin typeface="Poppins"/>
                <a:ea typeface="Poppins"/>
                <a:cs typeface="Poppins"/>
                <a:sym typeface="Poppins"/>
              </a:rPr>
              <a:t>herramienta</a:t>
            </a:r>
            <a:r>
              <a:rPr lang="es" sz="1500">
                <a:solidFill>
                  <a:srgbClr val="434343"/>
                </a:solidFill>
                <a:latin typeface="Poppins"/>
                <a:ea typeface="Poppins"/>
                <a:cs typeface="Poppins"/>
                <a:sym typeface="Poppins"/>
              </a:rPr>
              <a:t> para desarrollar </a:t>
            </a:r>
            <a:r>
              <a:rPr b="1" lang="es" sz="1500">
                <a:solidFill>
                  <a:srgbClr val="0000FF"/>
                </a:solidFill>
                <a:latin typeface="Poppins"/>
                <a:ea typeface="Poppins"/>
                <a:cs typeface="Poppins"/>
                <a:sym typeface="Poppins"/>
              </a:rPr>
              <a:t>aplicaciones</a:t>
            </a:r>
            <a:r>
              <a:rPr lang="es" sz="1500">
                <a:solidFill>
                  <a:srgbClr val="434343"/>
                </a:solidFill>
                <a:latin typeface="Poppins"/>
                <a:ea typeface="Poppins"/>
                <a:cs typeface="Poppins"/>
                <a:sym typeface="Poppins"/>
              </a:rPr>
              <a:t> en realidad virtual.</a:t>
            </a:r>
            <a:endParaRPr sz="1500"/>
          </a:p>
        </p:txBody>
      </p:sp>
      <p:sp>
        <p:nvSpPr>
          <p:cNvPr id="84" name="Google Shape;84;p17"/>
          <p:cNvSpPr txBox="1"/>
          <p:nvPr>
            <p:ph idx="1" type="body"/>
          </p:nvPr>
        </p:nvSpPr>
        <p:spPr>
          <a:xfrm>
            <a:off x="6139250" y="2293713"/>
            <a:ext cx="2812200" cy="1484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s" sz="1500">
                <a:solidFill>
                  <a:srgbClr val="434343"/>
                </a:solidFill>
                <a:latin typeface="Poppins"/>
                <a:ea typeface="Poppins"/>
                <a:cs typeface="Poppins"/>
                <a:sym typeface="Poppins"/>
              </a:rPr>
              <a:t>Desarrollo de distintos </a:t>
            </a:r>
            <a:r>
              <a:rPr b="1" lang="es" sz="1500">
                <a:solidFill>
                  <a:srgbClr val="0000FF"/>
                </a:solidFill>
                <a:latin typeface="Poppins"/>
                <a:ea typeface="Poppins"/>
                <a:cs typeface="Poppins"/>
                <a:sym typeface="Poppins"/>
              </a:rPr>
              <a:t>modos de juego</a:t>
            </a:r>
            <a:r>
              <a:rPr lang="es" sz="1500">
                <a:solidFill>
                  <a:srgbClr val="434343"/>
                </a:solidFill>
                <a:latin typeface="Poppins"/>
                <a:ea typeface="Poppins"/>
                <a:cs typeface="Poppins"/>
                <a:sym typeface="Poppins"/>
              </a:rPr>
              <a:t> que permitan explorar diferentes </a:t>
            </a:r>
            <a:r>
              <a:rPr b="1" lang="es" sz="1500">
                <a:solidFill>
                  <a:srgbClr val="0000FF"/>
                </a:solidFill>
                <a:latin typeface="Poppins"/>
                <a:ea typeface="Poppins"/>
                <a:cs typeface="Poppins"/>
                <a:sym typeface="Poppins"/>
              </a:rPr>
              <a:t>funcionalidades</a:t>
            </a:r>
            <a:r>
              <a:rPr lang="es" sz="1500">
                <a:solidFill>
                  <a:srgbClr val="434343"/>
                </a:solidFill>
                <a:latin typeface="Poppins"/>
                <a:ea typeface="Poppins"/>
                <a:cs typeface="Poppins"/>
                <a:sym typeface="Poppins"/>
              </a:rPr>
              <a:t>.</a:t>
            </a:r>
            <a:endParaRPr sz="1500"/>
          </a:p>
        </p:txBody>
      </p:sp>
      <p:sp>
        <p:nvSpPr>
          <p:cNvPr id="85" name="Google Shape;85;p17"/>
          <p:cNvSpPr txBox="1"/>
          <p:nvPr/>
        </p:nvSpPr>
        <p:spPr>
          <a:xfrm>
            <a:off x="2445900" y="1365688"/>
            <a:ext cx="4252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0000FF"/>
                </a:solidFill>
                <a:latin typeface="Poppins Black"/>
                <a:ea typeface="Poppins Black"/>
                <a:cs typeface="Poppins Black"/>
                <a:sym typeface="Poppins Black"/>
              </a:rPr>
              <a:t>OBJETIVOS ESPECÍFICOS</a:t>
            </a:r>
            <a:endParaRPr sz="2000">
              <a:solidFill>
                <a:srgbClr val="0000FF"/>
              </a:solidFill>
              <a:latin typeface="Poppins Black"/>
              <a:ea typeface="Poppins Black"/>
              <a:cs typeface="Poppins Black"/>
              <a:sym typeface="Poppins Blac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9" name="Shape 89"/>
        <p:cNvGrpSpPr/>
        <p:nvPr/>
      </p:nvGrpSpPr>
      <p:grpSpPr>
        <a:xfrm>
          <a:off x="0" y="0"/>
          <a:ext cx="0" cy="0"/>
          <a:chOff x="0" y="0"/>
          <a:chExt cx="0" cy="0"/>
        </a:xfrm>
      </p:grpSpPr>
      <p:sp>
        <p:nvSpPr>
          <p:cNvPr id="90" name="Google Shape;90;p18"/>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02.</a:t>
            </a:r>
            <a:endParaRPr b="1" sz="4520">
              <a:solidFill>
                <a:srgbClr val="FFFFFF"/>
              </a:solidFill>
              <a:latin typeface="Oswald"/>
              <a:ea typeface="Oswald"/>
              <a:cs typeface="Oswald"/>
              <a:sym typeface="Oswald"/>
            </a:endParaRPr>
          </a:p>
        </p:txBody>
      </p:sp>
      <p:sp>
        <p:nvSpPr>
          <p:cNvPr id="91" name="Google Shape;91;p18"/>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PRINCIPALES TECNOLOGÍAS</a:t>
            </a:r>
            <a:endParaRPr sz="4500">
              <a:solidFill>
                <a:srgbClr val="0000FF"/>
              </a:solidFill>
              <a:latin typeface="Poppins Black"/>
              <a:ea typeface="Poppins Black"/>
              <a:cs typeface="Poppins Black"/>
              <a:sym typeface="Poppins Black"/>
            </a:endParaRPr>
          </a:p>
        </p:txBody>
      </p:sp>
      <p:sp>
        <p:nvSpPr>
          <p:cNvPr id="92" name="Google Shape;92;p18"/>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93" name="Google Shape;93;p18"/>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7" name="Shape 97"/>
        <p:cNvGrpSpPr/>
        <p:nvPr/>
      </p:nvGrpSpPr>
      <p:grpSpPr>
        <a:xfrm>
          <a:off x="0" y="0"/>
          <a:ext cx="0" cy="0"/>
          <a:chOff x="0" y="0"/>
          <a:chExt cx="0" cy="0"/>
        </a:xfrm>
      </p:grpSpPr>
      <p:grpSp>
        <p:nvGrpSpPr>
          <p:cNvPr id="98" name="Google Shape;98;p19"/>
          <p:cNvGrpSpPr/>
          <p:nvPr/>
        </p:nvGrpSpPr>
        <p:grpSpPr>
          <a:xfrm>
            <a:off x="543693" y="964766"/>
            <a:ext cx="1416728" cy="1416728"/>
            <a:chOff x="252262" y="968675"/>
            <a:chExt cx="1862400" cy="1862400"/>
          </a:xfrm>
        </p:grpSpPr>
        <p:sp>
          <p:nvSpPr>
            <p:cNvPr id="99" name="Google Shape;99;p19"/>
            <p:cNvSpPr/>
            <p:nvPr/>
          </p:nvSpPr>
          <p:spPr>
            <a:xfrm>
              <a:off x="252262" y="968675"/>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0" name="Google Shape;100;p19"/>
            <p:cNvPicPr preferRelativeResize="0"/>
            <p:nvPr/>
          </p:nvPicPr>
          <p:blipFill>
            <a:blip r:embed="rId3">
              <a:alphaModFix/>
            </a:blip>
            <a:stretch>
              <a:fillRect/>
            </a:stretch>
          </p:blipFill>
          <p:spPr>
            <a:xfrm>
              <a:off x="455175" y="1308650"/>
              <a:ext cx="1456576" cy="1263100"/>
            </a:xfrm>
            <a:prstGeom prst="rect">
              <a:avLst/>
            </a:prstGeom>
            <a:noFill/>
            <a:ln>
              <a:noFill/>
            </a:ln>
          </p:spPr>
        </p:pic>
      </p:grpSp>
      <p:grpSp>
        <p:nvGrpSpPr>
          <p:cNvPr id="101" name="Google Shape;101;p19"/>
          <p:cNvGrpSpPr/>
          <p:nvPr/>
        </p:nvGrpSpPr>
        <p:grpSpPr>
          <a:xfrm>
            <a:off x="2203648" y="964774"/>
            <a:ext cx="1416728" cy="1416728"/>
            <a:chOff x="1771412" y="968675"/>
            <a:chExt cx="1862400" cy="1862400"/>
          </a:xfrm>
        </p:grpSpPr>
        <p:sp>
          <p:nvSpPr>
            <p:cNvPr id="102" name="Google Shape;102;p19"/>
            <p:cNvSpPr/>
            <p:nvPr/>
          </p:nvSpPr>
          <p:spPr>
            <a:xfrm>
              <a:off x="1771412" y="968675"/>
              <a:ext cx="1862400" cy="1862400"/>
            </a:xfrm>
            <a:prstGeom prst="ellipse">
              <a:avLst/>
            </a:prstGeom>
            <a:solidFill>
              <a:srgbClr val="F1DC4E"/>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3" name="Google Shape;103;p19"/>
            <p:cNvPicPr preferRelativeResize="0"/>
            <p:nvPr/>
          </p:nvPicPr>
          <p:blipFill>
            <a:blip r:embed="rId4">
              <a:alphaModFix/>
            </a:blip>
            <a:stretch>
              <a:fillRect/>
            </a:stretch>
          </p:blipFill>
          <p:spPr>
            <a:xfrm>
              <a:off x="2116550" y="1268325"/>
              <a:ext cx="1172100" cy="1263101"/>
            </a:xfrm>
            <a:prstGeom prst="rect">
              <a:avLst/>
            </a:prstGeom>
            <a:noFill/>
            <a:ln>
              <a:noFill/>
            </a:ln>
          </p:spPr>
        </p:pic>
      </p:grpSp>
      <p:grpSp>
        <p:nvGrpSpPr>
          <p:cNvPr id="104" name="Google Shape;104;p19"/>
          <p:cNvGrpSpPr/>
          <p:nvPr/>
        </p:nvGrpSpPr>
        <p:grpSpPr>
          <a:xfrm>
            <a:off x="3863606" y="964766"/>
            <a:ext cx="1416728" cy="1416728"/>
            <a:chOff x="3421474" y="1009000"/>
            <a:chExt cx="1862400" cy="1862400"/>
          </a:xfrm>
        </p:grpSpPr>
        <p:sp>
          <p:nvSpPr>
            <p:cNvPr id="105" name="Google Shape;105;p19"/>
            <p:cNvSpPr/>
            <p:nvPr/>
          </p:nvSpPr>
          <p:spPr>
            <a:xfrm>
              <a:off x="3421474" y="1009000"/>
              <a:ext cx="1862400" cy="1862400"/>
            </a:xfrm>
            <a:prstGeom prst="ellipse">
              <a:avLst/>
            </a:prstGeom>
            <a:solidFill>
              <a:srgbClr val="2ACAFE"/>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6" name="Google Shape;106;p19"/>
            <p:cNvPicPr preferRelativeResize="0"/>
            <p:nvPr/>
          </p:nvPicPr>
          <p:blipFill>
            <a:blip r:embed="rId5">
              <a:alphaModFix/>
            </a:blip>
            <a:stretch>
              <a:fillRect/>
            </a:stretch>
          </p:blipFill>
          <p:spPr>
            <a:xfrm>
              <a:off x="3766612" y="1334191"/>
              <a:ext cx="1172100" cy="1131368"/>
            </a:xfrm>
            <a:prstGeom prst="rect">
              <a:avLst/>
            </a:prstGeom>
            <a:noFill/>
            <a:ln>
              <a:noFill/>
            </a:ln>
          </p:spPr>
        </p:pic>
      </p:grpSp>
      <p:grpSp>
        <p:nvGrpSpPr>
          <p:cNvPr id="107" name="Google Shape;107;p19"/>
          <p:cNvGrpSpPr/>
          <p:nvPr/>
        </p:nvGrpSpPr>
        <p:grpSpPr>
          <a:xfrm>
            <a:off x="5523570" y="964774"/>
            <a:ext cx="1416728" cy="1416728"/>
            <a:chOff x="5283874" y="968675"/>
            <a:chExt cx="1862400" cy="1862400"/>
          </a:xfrm>
        </p:grpSpPr>
        <p:sp>
          <p:nvSpPr>
            <p:cNvPr id="108" name="Google Shape;108;p19"/>
            <p:cNvSpPr/>
            <p:nvPr/>
          </p:nvSpPr>
          <p:spPr>
            <a:xfrm>
              <a:off x="5283874" y="968675"/>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9" name="Google Shape;109;p19"/>
            <p:cNvPicPr preferRelativeResize="0"/>
            <p:nvPr/>
          </p:nvPicPr>
          <p:blipFill>
            <a:blip r:embed="rId6">
              <a:alphaModFix/>
            </a:blip>
            <a:stretch>
              <a:fillRect/>
            </a:stretch>
          </p:blipFill>
          <p:spPr>
            <a:xfrm>
              <a:off x="5612800" y="1332496"/>
              <a:ext cx="1308575" cy="1134759"/>
            </a:xfrm>
            <a:prstGeom prst="rect">
              <a:avLst/>
            </a:prstGeom>
            <a:noFill/>
            <a:ln>
              <a:noFill/>
            </a:ln>
          </p:spPr>
        </p:pic>
      </p:grpSp>
      <p:grpSp>
        <p:nvGrpSpPr>
          <p:cNvPr id="110" name="Google Shape;110;p19"/>
          <p:cNvGrpSpPr/>
          <p:nvPr/>
        </p:nvGrpSpPr>
        <p:grpSpPr>
          <a:xfrm>
            <a:off x="7183511" y="964774"/>
            <a:ext cx="1416728" cy="1416728"/>
            <a:chOff x="7006749" y="968675"/>
            <a:chExt cx="1862400" cy="1862400"/>
          </a:xfrm>
        </p:grpSpPr>
        <p:sp>
          <p:nvSpPr>
            <p:cNvPr id="111" name="Google Shape;111;p19"/>
            <p:cNvSpPr/>
            <p:nvPr/>
          </p:nvSpPr>
          <p:spPr>
            <a:xfrm>
              <a:off x="7006749" y="968675"/>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12" name="Google Shape;112;p19"/>
            <p:cNvPicPr preferRelativeResize="0"/>
            <p:nvPr/>
          </p:nvPicPr>
          <p:blipFill>
            <a:blip r:embed="rId7">
              <a:alphaModFix/>
            </a:blip>
            <a:stretch>
              <a:fillRect/>
            </a:stretch>
          </p:blipFill>
          <p:spPr>
            <a:xfrm>
              <a:off x="7250300" y="1268325"/>
              <a:ext cx="1375300" cy="1303425"/>
            </a:xfrm>
            <a:prstGeom prst="rect">
              <a:avLst/>
            </a:prstGeom>
            <a:noFill/>
            <a:ln>
              <a:noFill/>
            </a:ln>
          </p:spPr>
        </p:pic>
      </p:grpSp>
      <p:grpSp>
        <p:nvGrpSpPr>
          <p:cNvPr id="113" name="Google Shape;113;p19"/>
          <p:cNvGrpSpPr/>
          <p:nvPr/>
        </p:nvGrpSpPr>
        <p:grpSpPr>
          <a:xfrm>
            <a:off x="543696" y="2761992"/>
            <a:ext cx="1416728" cy="1416728"/>
            <a:chOff x="252249" y="2656413"/>
            <a:chExt cx="1862400" cy="1862400"/>
          </a:xfrm>
        </p:grpSpPr>
        <p:sp>
          <p:nvSpPr>
            <p:cNvPr id="114" name="Google Shape;114;p19"/>
            <p:cNvSpPr/>
            <p:nvPr/>
          </p:nvSpPr>
          <p:spPr>
            <a:xfrm>
              <a:off x="252249" y="2656413"/>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15" name="Google Shape;115;p19"/>
            <p:cNvPicPr preferRelativeResize="0"/>
            <p:nvPr/>
          </p:nvPicPr>
          <p:blipFill rotWithShape="1">
            <a:blip r:embed="rId8">
              <a:alphaModFix/>
            </a:blip>
            <a:srcRect b="27907" l="7022" r="7022" t="27907"/>
            <a:stretch/>
          </p:blipFill>
          <p:spPr>
            <a:xfrm>
              <a:off x="495800" y="3308575"/>
              <a:ext cx="1375300" cy="558100"/>
            </a:xfrm>
            <a:prstGeom prst="rect">
              <a:avLst/>
            </a:prstGeom>
            <a:noFill/>
            <a:ln>
              <a:noFill/>
            </a:ln>
          </p:spPr>
        </p:pic>
      </p:grpSp>
      <p:grpSp>
        <p:nvGrpSpPr>
          <p:cNvPr id="116" name="Google Shape;116;p19"/>
          <p:cNvGrpSpPr/>
          <p:nvPr/>
        </p:nvGrpSpPr>
        <p:grpSpPr>
          <a:xfrm>
            <a:off x="2203655" y="2762001"/>
            <a:ext cx="1416728" cy="1416728"/>
            <a:chOff x="1771399" y="2636238"/>
            <a:chExt cx="1862400" cy="1862400"/>
          </a:xfrm>
        </p:grpSpPr>
        <p:sp>
          <p:nvSpPr>
            <p:cNvPr id="117" name="Google Shape;117;p19"/>
            <p:cNvSpPr/>
            <p:nvPr/>
          </p:nvSpPr>
          <p:spPr>
            <a:xfrm>
              <a:off x="1771399" y="2636238"/>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18" name="Google Shape;118;p19"/>
            <p:cNvPicPr preferRelativeResize="0"/>
            <p:nvPr/>
          </p:nvPicPr>
          <p:blipFill>
            <a:blip r:embed="rId9">
              <a:alphaModFix/>
            </a:blip>
            <a:stretch>
              <a:fillRect/>
            </a:stretch>
          </p:blipFill>
          <p:spPr>
            <a:xfrm>
              <a:off x="2116550" y="2935900"/>
              <a:ext cx="1172100" cy="1263100"/>
            </a:xfrm>
            <a:prstGeom prst="rect">
              <a:avLst/>
            </a:prstGeom>
            <a:noFill/>
            <a:ln>
              <a:noFill/>
            </a:ln>
          </p:spPr>
        </p:pic>
      </p:grpSp>
      <p:grpSp>
        <p:nvGrpSpPr>
          <p:cNvPr id="119" name="Google Shape;119;p19"/>
          <p:cNvGrpSpPr/>
          <p:nvPr/>
        </p:nvGrpSpPr>
        <p:grpSpPr>
          <a:xfrm>
            <a:off x="3863633" y="2762001"/>
            <a:ext cx="1416728" cy="1416728"/>
            <a:chOff x="3421462" y="2636238"/>
            <a:chExt cx="1862400" cy="1862400"/>
          </a:xfrm>
        </p:grpSpPr>
        <p:sp>
          <p:nvSpPr>
            <p:cNvPr id="120" name="Google Shape;120;p19"/>
            <p:cNvSpPr/>
            <p:nvPr/>
          </p:nvSpPr>
          <p:spPr>
            <a:xfrm>
              <a:off x="3421462" y="2636238"/>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1" name="Google Shape;121;p19"/>
            <p:cNvPicPr preferRelativeResize="0"/>
            <p:nvPr/>
          </p:nvPicPr>
          <p:blipFill>
            <a:blip r:embed="rId10">
              <a:alphaModFix/>
            </a:blip>
            <a:stretch>
              <a:fillRect/>
            </a:stretch>
          </p:blipFill>
          <p:spPr>
            <a:xfrm>
              <a:off x="3698375" y="2935900"/>
              <a:ext cx="1308575" cy="1263099"/>
            </a:xfrm>
            <a:prstGeom prst="rect">
              <a:avLst/>
            </a:prstGeom>
            <a:noFill/>
            <a:ln>
              <a:noFill/>
            </a:ln>
          </p:spPr>
        </p:pic>
      </p:grpSp>
      <p:grpSp>
        <p:nvGrpSpPr>
          <p:cNvPr id="122" name="Google Shape;122;p19"/>
          <p:cNvGrpSpPr/>
          <p:nvPr/>
        </p:nvGrpSpPr>
        <p:grpSpPr>
          <a:xfrm>
            <a:off x="5523616" y="2762001"/>
            <a:ext cx="1416728" cy="1416728"/>
            <a:chOff x="5389462" y="2636238"/>
            <a:chExt cx="1862400" cy="1862400"/>
          </a:xfrm>
        </p:grpSpPr>
        <p:sp>
          <p:nvSpPr>
            <p:cNvPr id="123" name="Google Shape;123;p19"/>
            <p:cNvSpPr/>
            <p:nvPr/>
          </p:nvSpPr>
          <p:spPr>
            <a:xfrm>
              <a:off x="5389462" y="2636238"/>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4" name="Google Shape;124;p19"/>
            <p:cNvPicPr preferRelativeResize="0"/>
            <p:nvPr/>
          </p:nvPicPr>
          <p:blipFill>
            <a:blip r:embed="rId11">
              <a:alphaModFix/>
            </a:blip>
            <a:stretch>
              <a:fillRect/>
            </a:stretch>
          </p:blipFill>
          <p:spPr>
            <a:xfrm>
              <a:off x="5598838" y="3012700"/>
              <a:ext cx="1365228" cy="1149824"/>
            </a:xfrm>
            <a:prstGeom prst="rect">
              <a:avLst/>
            </a:prstGeom>
            <a:noFill/>
            <a:ln>
              <a:noFill/>
            </a:ln>
          </p:spPr>
        </p:pic>
      </p:grpSp>
      <p:grpSp>
        <p:nvGrpSpPr>
          <p:cNvPr id="125" name="Google Shape;125;p19"/>
          <p:cNvGrpSpPr/>
          <p:nvPr/>
        </p:nvGrpSpPr>
        <p:grpSpPr>
          <a:xfrm>
            <a:off x="7183586" y="2762001"/>
            <a:ext cx="1416728" cy="1416728"/>
            <a:chOff x="7113887" y="2636238"/>
            <a:chExt cx="1862400" cy="1862400"/>
          </a:xfrm>
        </p:grpSpPr>
        <p:sp>
          <p:nvSpPr>
            <p:cNvPr id="126" name="Google Shape;126;p19"/>
            <p:cNvSpPr/>
            <p:nvPr/>
          </p:nvSpPr>
          <p:spPr>
            <a:xfrm>
              <a:off x="7113887" y="2636238"/>
              <a:ext cx="1862400" cy="1862400"/>
            </a:xfrm>
            <a:prstGeom prst="ellipse">
              <a:avLst/>
            </a:prstGeom>
            <a:solidFill>
              <a:schemeClr val="lt1"/>
            </a:solidFill>
            <a:ln cap="flat" cmpd="sng" w="762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7" name="Google Shape;127;p19"/>
            <p:cNvPicPr preferRelativeResize="0"/>
            <p:nvPr/>
          </p:nvPicPr>
          <p:blipFill>
            <a:blip r:embed="rId12">
              <a:alphaModFix/>
            </a:blip>
            <a:stretch>
              <a:fillRect/>
            </a:stretch>
          </p:blipFill>
          <p:spPr>
            <a:xfrm>
              <a:off x="7357450" y="2935887"/>
              <a:ext cx="1375299" cy="1263126"/>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31" name="Shape 131"/>
        <p:cNvGrpSpPr/>
        <p:nvPr/>
      </p:nvGrpSpPr>
      <p:grpSpPr>
        <a:xfrm>
          <a:off x="0" y="0"/>
          <a:ext cx="0" cy="0"/>
          <a:chOff x="0" y="0"/>
          <a:chExt cx="0" cy="0"/>
        </a:xfrm>
      </p:grpSpPr>
      <p:sp>
        <p:nvSpPr>
          <p:cNvPr id="132" name="Google Shape;132;p20"/>
          <p:cNvSpPr txBox="1"/>
          <p:nvPr>
            <p:ph type="title"/>
          </p:nvPr>
        </p:nvSpPr>
        <p:spPr>
          <a:xfrm>
            <a:off x="6165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s" sz="4520">
                <a:solidFill>
                  <a:srgbClr val="FFFFFF"/>
                </a:solidFill>
                <a:latin typeface="Oswald"/>
                <a:ea typeface="Oswald"/>
                <a:cs typeface="Oswald"/>
                <a:sym typeface="Oswald"/>
              </a:rPr>
              <a:t>03.</a:t>
            </a:r>
            <a:endParaRPr b="1" sz="4520">
              <a:solidFill>
                <a:srgbClr val="FFFFFF"/>
              </a:solidFill>
              <a:latin typeface="Oswald"/>
              <a:ea typeface="Oswald"/>
              <a:cs typeface="Oswald"/>
              <a:sym typeface="Oswald"/>
            </a:endParaRPr>
          </a:p>
        </p:txBody>
      </p:sp>
      <p:sp>
        <p:nvSpPr>
          <p:cNvPr id="133" name="Google Shape;133;p20"/>
          <p:cNvSpPr txBox="1"/>
          <p:nvPr>
            <p:ph idx="1" type="body"/>
          </p:nvPr>
        </p:nvSpPr>
        <p:spPr>
          <a:xfrm>
            <a:off x="616500" y="1304875"/>
            <a:ext cx="7599600" cy="159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 sz="4500">
                <a:solidFill>
                  <a:srgbClr val="0000FF"/>
                </a:solidFill>
                <a:latin typeface="Poppins Black"/>
                <a:ea typeface="Poppins Black"/>
                <a:cs typeface="Poppins Black"/>
                <a:sym typeface="Poppins Black"/>
              </a:rPr>
              <a:t>FUNCIONAMIENTO</a:t>
            </a:r>
            <a:br>
              <a:rPr lang="es" sz="4500">
                <a:solidFill>
                  <a:srgbClr val="0000FF"/>
                </a:solidFill>
                <a:latin typeface="Poppins Black"/>
                <a:ea typeface="Poppins Black"/>
                <a:cs typeface="Poppins Black"/>
                <a:sym typeface="Poppins Black"/>
              </a:rPr>
            </a:br>
            <a:r>
              <a:rPr lang="es" sz="4500">
                <a:solidFill>
                  <a:srgbClr val="0000FF"/>
                </a:solidFill>
                <a:latin typeface="Poppins Black"/>
                <a:ea typeface="Poppins Black"/>
                <a:cs typeface="Poppins Black"/>
                <a:sym typeface="Poppins Black"/>
              </a:rPr>
              <a:t>BÁSICO DE A-FRAME</a:t>
            </a:r>
            <a:endParaRPr sz="4500">
              <a:solidFill>
                <a:srgbClr val="0000FF"/>
              </a:solidFill>
              <a:latin typeface="Poppins Black"/>
              <a:ea typeface="Poppins Black"/>
              <a:cs typeface="Poppins Black"/>
              <a:sym typeface="Poppins Black"/>
            </a:endParaRPr>
          </a:p>
        </p:txBody>
      </p:sp>
      <p:sp>
        <p:nvSpPr>
          <p:cNvPr id="134" name="Google Shape;134;p20"/>
          <p:cNvSpPr txBox="1"/>
          <p:nvPr/>
        </p:nvSpPr>
        <p:spPr>
          <a:xfrm>
            <a:off x="643800" y="4434525"/>
            <a:ext cx="3357900" cy="5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999999"/>
                </a:solidFill>
                <a:latin typeface="Oswald Light"/>
                <a:ea typeface="Oswald Light"/>
                <a:cs typeface="Oswald Light"/>
                <a:sym typeface="Oswald Light"/>
              </a:rPr>
              <a:t>REINTERPRETACIÓN DEL JUEGO DEL TETRIS EN REALIDAD VIRTUAL</a:t>
            </a:r>
            <a:endParaRPr sz="1000">
              <a:solidFill>
                <a:srgbClr val="999999"/>
              </a:solidFill>
              <a:latin typeface="Oswald Light"/>
              <a:ea typeface="Oswald Light"/>
              <a:cs typeface="Oswald Light"/>
              <a:sym typeface="Oswald Light"/>
            </a:endParaRPr>
          </a:p>
        </p:txBody>
      </p:sp>
      <p:sp>
        <p:nvSpPr>
          <p:cNvPr id="135" name="Google Shape;135;p20"/>
          <p:cNvSpPr txBox="1"/>
          <p:nvPr/>
        </p:nvSpPr>
        <p:spPr>
          <a:xfrm>
            <a:off x="6419100" y="4434525"/>
            <a:ext cx="2119200" cy="55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999999"/>
                </a:solidFill>
                <a:latin typeface="Oswald Light"/>
                <a:ea typeface="Oswald Light"/>
                <a:cs typeface="Oswald Light"/>
                <a:sym typeface="Oswald Light"/>
              </a:rPr>
              <a:t>VÍCTOR BLASCO ROBLES</a:t>
            </a:r>
            <a:endParaRPr sz="1000">
              <a:solidFill>
                <a:srgbClr val="999999"/>
              </a:solidFill>
              <a:latin typeface="Oswald Light"/>
              <a:ea typeface="Oswald Light"/>
              <a:cs typeface="Oswald Light"/>
              <a:sym typeface="Oswald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txBox="1"/>
          <p:nvPr>
            <p:ph idx="1" type="body"/>
          </p:nvPr>
        </p:nvSpPr>
        <p:spPr>
          <a:xfrm>
            <a:off x="311700" y="542088"/>
            <a:ext cx="8520600" cy="4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0000FF"/>
                </a:solidFill>
                <a:latin typeface="Poppins Black"/>
                <a:ea typeface="Poppins Black"/>
                <a:cs typeface="Poppins Black"/>
                <a:sym typeface="Poppins Black"/>
              </a:rPr>
              <a:t>Declaración de una escena en A-Frame:</a:t>
            </a:r>
            <a:endParaRPr sz="2000">
              <a:solidFill>
                <a:srgbClr val="0000FF"/>
              </a:solidFill>
              <a:latin typeface="Poppins Black"/>
              <a:ea typeface="Poppins Black"/>
              <a:cs typeface="Poppins Black"/>
              <a:sym typeface="Poppins Black"/>
            </a:endParaRPr>
          </a:p>
          <a:p>
            <a:pPr indent="0" lvl="0" marL="457200" rtl="0" algn="l">
              <a:spcBef>
                <a:spcPts val="1200"/>
              </a:spcBef>
              <a:spcAft>
                <a:spcPts val="0"/>
              </a:spcAft>
              <a:buNone/>
            </a:pPr>
            <a:r>
              <a:t/>
            </a:r>
            <a:endParaRPr b="1" sz="1600">
              <a:solidFill>
                <a:srgbClr val="0000FF"/>
              </a:solidFill>
              <a:latin typeface="Poppins"/>
              <a:ea typeface="Poppins"/>
              <a:cs typeface="Poppins"/>
              <a:sym typeface="Poppins"/>
            </a:endParaRPr>
          </a:p>
          <a:p>
            <a:pPr indent="0" lvl="0" marL="0" rtl="0" algn="l">
              <a:spcBef>
                <a:spcPts val="1200"/>
              </a:spcBef>
              <a:spcAft>
                <a:spcPts val="1200"/>
              </a:spcAft>
              <a:buNone/>
            </a:pPr>
            <a:r>
              <a:t/>
            </a:r>
            <a:endParaRPr b="1" sz="1600">
              <a:solidFill>
                <a:srgbClr val="0000FF"/>
              </a:solidFill>
              <a:latin typeface="Poppins"/>
              <a:ea typeface="Poppins"/>
              <a:cs typeface="Poppins"/>
              <a:sym typeface="Poppins"/>
            </a:endParaRPr>
          </a:p>
        </p:txBody>
      </p:sp>
      <p:pic>
        <p:nvPicPr>
          <p:cNvPr id="141" name="Google Shape;141;p21"/>
          <p:cNvPicPr preferRelativeResize="0"/>
          <p:nvPr/>
        </p:nvPicPr>
        <p:blipFill>
          <a:blip r:embed="rId3">
            <a:alphaModFix/>
          </a:blip>
          <a:stretch>
            <a:fillRect/>
          </a:stretch>
        </p:blipFill>
        <p:spPr>
          <a:xfrm>
            <a:off x="311700" y="1240642"/>
            <a:ext cx="3906819" cy="3360772"/>
          </a:xfrm>
          <a:prstGeom prst="rect">
            <a:avLst/>
          </a:prstGeom>
          <a:noFill/>
          <a:ln cap="flat" cmpd="sng" w="76200">
            <a:solidFill>
              <a:srgbClr val="0000FF"/>
            </a:solidFill>
            <a:prstDash val="solid"/>
            <a:round/>
            <a:headEnd len="sm" w="sm" type="none"/>
            <a:tailEnd len="sm" w="sm" type="none"/>
          </a:ln>
        </p:spPr>
      </p:pic>
      <p:pic>
        <p:nvPicPr>
          <p:cNvPr id="142" name="Google Shape;142;p21"/>
          <p:cNvPicPr preferRelativeResize="0"/>
          <p:nvPr/>
        </p:nvPicPr>
        <p:blipFill>
          <a:blip r:embed="rId4">
            <a:alphaModFix/>
          </a:blip>
          <a:stretch>
            <a:fillRect/>
          </a:stretch>
        </p:blipFill>
        <p:spPr>
          <a:xfrm>
            <a:off x="4925477" y="1240638"/>
            <a:ext cx="3906821" cy="3360766"/>
          </a:xfrm>
          <a:prstGeom prst="rect">
            <a:avLst/>
          </a:prstGeom>
          <a:noFill/>
          <a:ln cap="flat" cmpd="sng" w="76200">
            <a:solidFill>
              <a:srgbClr val="0000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